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34" r:id="rId3"/>
    <p:sldMasterId id="2147483848" r:id="rId4"/>
    <p:sldMasterId id="2147483873" r:id="rId5"/>
    <p:sldMasterId id="2147483887" r:id="rId6"/>
  </p:sldMasterIdLst>
  <p:notesMasterIdLst>
    <p:notesMasterId r:id="rId75"/>
  </p:notesMasterIdLst>
  <p:sldIdLst>
    <p:sldId id="306" r:id="rId7"/>
    <p:sldId id="446" r:id="rId8"/>
    <p:sldId id="437" r:id="rId9"/>
    <p:sldId id="438" r:id="rId10"/>
    <p:sldId id="439" r:id="rId11"/>
    <p:sldId id="440" r:id="rId12"/>
    <p:sldId id="441" r:id="rId13"/>
    <p:sldId id="444" r:id="rId14"/>
    <p:sldId id="443" r:id="rId15"/>
    <p:sldId id="442" r:id="rId16"/>
    <p:sldId id="445" r:id="rId17"/>
    <p:sldId id="450" r:id="rId18"/>
    <p:sldId id="454" r:id="rId19"/>
    <p:sldId id="459" r:id="rId20"/>
    <p:sldId id="447" r:id="rId21"/>
    <p:sldId id="448" r:id="rId22"/>
    <p:sldId id="449" r:id="rId23"/>
    <p:sldId id="460" r:id="rId24"/>
    <p:sldId id="307" r:id="rId25"/>
    <p:sldId id="308" r:id="rId26"/>
    <p:sldId id="309" r:id="rId27"/>
    <p:sldId id="310" r:id="rId28"/>
    <p:sldId id="311" r:id="rId29"/>
    <p:sldId id="312" r:id="rId30"/>
    <p:sldId id="461" r:id="rId31"/>
    <p:sldId id="480" r:id="rId32"/>
    <p:sldId id="471" r:id="rId33"/>
    <p:sldId id="481" r:id="rId34"/>
    <p:sldId id="482" r:id="rId35"/>
    <p:sldId id="483" r:id="rId36"/>
    <p:sldId id="484" r:id="rId37"/>
    <p:sldId id="476" r:id="rId38"/>
    <p:sldId id="477" r:id="rId39"/>
    <p:sldId id="470" r:id="rId40"/>
    <p:sldId id="431" r:id="rId41"/>
    <p:sldId id="429" r:id="rId42"/>
    <p:sldId id="463" r:id="rId43"/>
    <p:sldId id="318" r:id="rId44"/>
    <p:sldId id="464" r:id="rId45"/>
    <p:sldId id="319" r:id="rId46"/>
    <p:sldId id="432" r:id="rId47"/>
    <p:sldId id="436" r:id="rId48"/>
    <p:sldId id="465" r:id="rId49"/>
    <p:sldId id="320" r:id="rId50"/>
    <p:sldId id="466" r:id="rId51"/>
    <p:sldId id="321" r:id="rId52"/>
    <p:sldId id="467" r:id="rId53"/>
    <p:sldId id="322" r:id="rId54"/>
    <p:sldId id="323" r:id="rId55"/>
    <p:sldId id="324" r:id="rId56"/>
    <p:sldId id="257" r:id="rId57"/>
    <p:sldId id="430" r:id="rId58"/>
    <p:sldId id="433" r:id="rId59"/>
    <p:sldId id="325" r:id="rId60"/>
    <p:sldId id="468" r:id="rId61"/>
    <p:sldId id="434" r:id="rId62"/>
    <p:sldId id="472" r:id="rId63"/>
    <p:sldId id="326" r:id="rId64"/>
    <p:sldId id="327" r:id="rId65"/>
    <p:sldId id="475" r:id="rId66"/>
    <p:sldId id="435" r:id="rId67"/>
    <p:sldId id="473" r:id="rId68"/>
    <p:sldId id="474" r:id="rId69"/>
    <p:sldId id="478" r:id="rId70"/>
    <p:sldId id="479" r:id="rId71"/>
    <p:sldId id="426" r:id="rId72"/>
    <p:sldId id="485" r:id="rId73"/>
    <p:sldId id="48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1B"/>
    <a:srgbClr val="1C1111"/>
    <a:srgbClr val="673E3E"/>
    <a:srgbClr val="040404"/>
    <a:srgbClr val="3E25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778" autoAdjust="0"/>
  </p:normalViewPr>
  <p:slideViewPr>
    <p:cSldViewPr snapToGrid="0" snapToObjects="1">
      <p:cViewPr varScale="1">
        <p:scale>
          <a:sx n="70" d="100"/>
          <a:sy n="70" d="100"/>
        </p:scale>
        <p:origin x="-104" y="-400"/>
      </p:cViewPr>
      <p:guideLst>
        <p:guide orient="horz" pos="2160"/>
        <p:guide pos="2880"/>
      </p:guideLst>
    </p:cSldViewPr>
  </p:slideViewPr>
  <p:notesTextViewPr>
    <p:cViewPr>
      <p:scale>
        <a:sx n="100" d="100"/>
        <a:sy n="100" d="100"/>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C9A153-BA1B-EA4E-B926-6F1354CC2F6D}" type="datetimeFigureOut">
              <a:rPr lang="en-US" smtClean="0"/>
              <a:t>8/6/17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13</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AA1F83-8481-0B47-B416-B2BE373F489D}" type="slidenum">
              <a:rPr lang="en-GB" sz="1200">
                <a:solidFill>
                  <a:srgbClr val="FFFFFF"/>
                </a:solidFill>
              </a:rPr>
              <a:pPr/>
              <a:t>18</a:t>
            </a:fld>
            <a:endParaRPr lang="en-GB" sz="1200">
              <a:solidFill>
                <a:srgbClr val="FFFFFF"/>
              </a:solidFill>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Tribulation saints whom John saw and heard were standing by the “sea of glass” in heaven (Rev. 4:6), just as the Israelites stood by the Red Sea. They were singing “the song of Moses” and also “the song of the Lamb.” “The song of Moses” is recorded in Exodus 15, and its refrain is: “The Lord is my strength and song, and He is become my salvation” (Ex. 15:</a:t>
            </a:r>
            <a:r>
              <a:rPr lang="en-US" sz="1200" kern="1200" smtClean="0">
                <a:solidFill>
                  <a:schemeClr val="tx1"/>
                </a:solidFill>
                <a:effectLst/>
                <a:latin typeface="Times New Roman" pitchFamily="-112" charset="0"/>
                <a:ea typeface="ＭＳ Ｐゴシック" pitchFamily="-108" charset="-128"/>
                <a:cs typeface="ＭＳ Ｐゴシック" pitchFamily="-108" charset="-128"/>
              </a:rPr>
              <a:t>2)"</a:t>
            </a:r>
            <a:r>
              <a:rPr lang="en-US" sz="1200" kern="1200" baseline="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(Wiersbe).</a:t>
            </a:r>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319310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25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28</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29</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30</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3E9E7C-2680-1D41-AF51-6CB7C59B2A47}" type="slidenum">
              <a:rPr lang="en-GB" sz="1200">
                <a:solidFill>
                  <a:prstClr val="white"/>
                </a:solidFill>
              </a:rPr>
              <a:pPr/>
              <a:t>31</a:t>
            </a:fld>
            <a:endParaRPr lang="en-GB" sz="1200">
              <a:solidFill>
                <a:prstClr val="white"/>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sz="1200" kern="1200" dirty="0" smtClean="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34</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38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41</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42</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4</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5D323003-4E49-FF41-8134-6EDD90315AA7}" type="slidenum">
              <a:rPr lang="en-GB" sz="1200">
                <a:solidFill>
                  <a:prstClr val="white"/>
                </a:solidFill>
              </a:rPr>
              <a:pPr algn="r" defTabSz="914400" eaLnBrk="0" fontAlgn="base" hangingPunct="0">
                <a:spcBef>
                  <a:spcPct val="0"/>
                </a:spcBef>
                <a:spcAft>
                  <a:spcPct val="0"/>
                </a:spcAft>
              </a:pPr>
              <a:t>48</a:t>
            </a:fld>
            <a:endParaRPr lang="en-GB" sz="1200">
              <a:solidFill>
                <a:prstClr val="white"/>
              </a:solidFill>
            </a:endParaRPr>
          </a:p>
        </p:txBody>
      </p:sp>
      <p:sp>
        <p:nvSpPr>
          <p:cNvPr id="1002498" name="Rectangle 2"/>
          <p:cNvSpPr>
            <a:spLocks noGrp="1" noRot="1" noChangeAspect="1" noChangeArrowheads="1" noTextEdit="1"/>
          </p:cNvSpPr>
          <p:nvPr>
            <p:ph type="sldImg"/>
          </p:nvPr>
        </p:nvSpPr>
        <p:spPr>
          <a:solidFill>
            <a:srgbClr val="FFFFFF"/>
          </a:solidFill>
          <a:ln/>
        </p:spPr>
      </p:sp>
      <p:sp>
        <p:nvSpPr>
          <p:cNvPr id="100249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49</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latin typeface="Times New Roman" charset="0"/>
                <a:ea typeface="ＭＳ Ｐゴシック" charset="0"/>
                <a:cs typeface="ＭＳ Ｐゴシック" charset="0"/>
              </a:rPr>
              <a:t>No one really knows the identity of the army of 200 million.  Traditionally this was thought to be </a:t>
            </a:r>
            <a:r>
              <a:rPr lang="en-US" dirty="0" smtClean="0">
                <a:latin typeface="Times New Roman" charset="0"/>
                <a:ea typeface="ＭＳ Ｐゴシック" charset="0"/>
                <a:cs typeface="ＭＳ Ｐゴシック" charset="0"/>
              </a:rPr>
              <a:t>China…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FF511E66-FF89-FC4A-8D31-A4825F6BF4B8}" type="slidenum">
              <a:rPr lang="en-GB" sz="1200">
                <a:solidFill>
                  <a:prstClr val="white"/>
                </a:solidFill>
              </a:rPr>
              <a:pPr algn="r" defTabSz="914400" eaLnBrk="0" fontAlgn="base" hangingPunct="0">
                <a:spcBef>
                  <a:spcPct val="0"/>
                </a:spcBef>
                <a:spcAft>
                  <a:spcPct val="0"/>
                </a:spcAft>
              </a:pPr>
              <a:t>50</a:t>
            </a:fld>
            <a:endParaRPr lang="en-GB" sz="1200">
              <a:solidFill>
                <a:prstClr val="white"/>
              </a:solidFill>
            </a:endParaRPr>
          </a:p>
        </p:txBody>
      </p:sp>
      <p:sp>
        <p:nvSpPr>
          <p:cNvPr id="1004546" name="Rectangle 2"/>
          <p:cNvSpPr>
            <a:spLocks noGrp="1" noRot="1" noChangeAspect="1" noChangeArrowheads="1" noTextEdit="1"/>
          </p:cNvSpPr>
          <p:nvPr>
            <p:ph type="sldImg"/>
          </p:nvPr>
        </p:nvSpPr>
        <p:spPr>
          <a:solidFill>
            <a:srgbClr val="FFFFFF"/>
          </a:solidFill>
          <a:ln/>
        </p:spPr>
      </p:sp>
      <p:sp>
        <p:nvSpPr>
          <p:cNvPr id="100454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smtClean="0">
                <a:latin typeface="Times New Roman" charset="0"/>
                <a:ea typeface="ＭＳ Ｐゴシック" charset="0"/>
                <a:cs typeface="ＭＳ Ｐゴシック" charset="0"/>
              </a:rPr>
              <a:t>But</a:t>
            </a:r>
            <a:r>
              <a:rPr lang="en-US" baseline="0" dirty="0" smtClean="0">
                <a:latin typeface="Times New Roman" charset="0"/>
                <a:ea typeface="ＭＳ Ｐゴシック" charset="0"/>
                <a:cs typeface="ＭＳ Ｐゴシック" charset="0"/>
              </a:rPr>
              <a:t> n</a:t>
            </a:r>
            <a:r>
              <a:rPr lang="en-US" dirty="0" smtClean="0">
                <a:latin typeface="Times New Roman" charset="0"/>
                <a:ea typeface="ＭＳ Ｐゴシック" charset="0"/>
                <a:cs typeface="ＭＳ Ｐゴシック" charset="0"/>
              </a:rPr>
              <a:t>o </a:t>
            </a:r>
            <a:r>
              <a:rPr lang="en-US" dirty="0">
                <a:latin typeface="Times New Roman" charset="0"/>
                <a:ea typeface="ＭＳ Ｐゴシック" charset="0"/>
                <a:cs typeface="ＭＳ Ｐゴシック" charset="0"/>
              </a:rPr>
              <a:t>one really knows the identity of the army of 200 million.  </a:t>
            </a:r>
            <a:r>
              <a:rPr lang="en-US" dirty="0" smtClean="0">
                <a:latin typeface="Times New Roman" charset="0"/>
                <a:ea typeface="ＭＳ Ｐゴシック" charset="0"/>
                <a:cs typeface="ＭＳ Ｐゴシック" charset="0"/>
              </a:rPr>
              <a:t>Note </a:t>
            </a:r>
            <a:r>
              <a:rPr lang="en-US" dirty="0">
                <a:latin typeface="Times New Roman" charset="0"/>
                <a:ea typeface="ＭＳ Ｐゴシック" charset="0"/>
                <a:cs typeface="ＭＳ Ｐゴシック" charset="0"/>
              </a:rPr>
              <a:t>that these are KINGS (plural), so many other armies could be included.  8 of the 10 largest armies of the world are east of Israel! </a:t>
            </a:r>
            <a:r>
              <a:rPr lang="en-US" dirty="0" err="1">
                <a:latin typeface="Times New Roman" charset="0"/>
                <a:ea typeface="ＭＳ Ｐゴシック" charset="0"/>
                <a:cs typeface="ＭＳ Ｐゴシック" charset="0"/>
              </a:rPr>
              <a:t>www.bizbrowse.com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wordpress</a:t>
            </a:r>
            <a:r>
              <a:rPr lang="en-US" dirty="0">
                <a:latin typeface="Times New Roman" charset="0"/>
                <a:ea typeface="ＭＳ Ｐゴシック" charset="0"/>
                <a:cs typeface="ＭＳ Ｐゴシック" charset="0"/>
              </a:rPr>
              <a:t>/2012/pages/1/</a:t>
            </a:r>
            <a:r>
              <a:rPr lang="en-US" dirty="0" err="1">
                <a:latin typeface="Times New Roman" charset="0"/>
                <a:ea typeface="ＭＳ Ｐゴシック" charset="0"/>
                <a:cs typeface="ＭＳ Ｐゴシック" charset="0"/>
              </a:rPr>
              <a:t>top_ten_armies.html</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C0A0D6C-23BE-4C4B-9D78-B4F98A65D458}" type="slidenum">
              <a:rPr lang="en-GB" sz="1200">
                <a:solidFill>
                  <a:prstClr val="white"/>
                </a:solidFill>
              </a:rPr>
              <a:pPr/>
              <a:t>51</a:t>
            </a:fld>
            <a:endParaRPr lang="en-GB" sz="1200">
              <a:solidFill>
                <a:prstClr val="white"/>
              </a:solidFill>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Slide</a:t>
            </a:r>
            <a:r>
              <a:rPr lang="en-US" baseline="0" dirty="0" smtClean="0">
                <a:latin typeface="Times New Roman" charset="0"/>
                <a:ea typeface="ＭＳ Ｐゴシック" charset="0"/>
                <a:cs typeface="ＭＳ Ｐゴシック" charset="0"/>
              </a:rPr>
              <a:t> 83 is adapted from Rev 1 intro slide</a:t>
            </a:r>
          </a:p>
          <a:p>
            <a:r>
              <a:rPr lang="en-US" baseline="0" dirty="0" smtClean="0">
                <a:latin typeface="Times New Roman" charset="0"/>
                <a:ea typeface="ＭＳ Ｐゴシック" charset="0"/>
                <a:cs typeface="ＭＳ Ｐゴシック" charset="0"/>
              </a:rPr>
              <a:t>Slides 84-91 copied from Rev 20-</a:t>
            </a:r>
            <a:r>
              <a:rPr lang="en-US" baseline="0" smtClean="0">
                <a:latin typeface="Times New Roman" charset="0"/>
                <a:ea typeface="ＭＳ Ｐゴシック" charset="0"/>
                <a:cs typeface="ＭＳ Ｐゴシック" charset="0"/>
              </a:rPr>
              <a:t>22 presentation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53</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ea typeface="ＭＳ Ｐゴシック" charset="0"/>
                <a:cs typeface="ＭＳ Ｐゴシック" charset="0"/>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The name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Armageddon</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comes from two Hebrew words, </a:t>
            </a:r>
            <a:r>
              <a:rPr lang="en-US" sz="1200" i="1" kern="1200" dirty="0" err="1" smtClean="0">
                <a:solidFill>
                  <a:schemeClr val="tx1"/>
                </a:solidFill>
                <a:effectLst/>
                <a:latin typeface="Times New Roman" pitchFamily="-112" charset="0"/>
                <a:ea typeface="ＭＳ Ｐゴシック" pitchFamily="-108" charset="-128"/>
                <a:cs typeface="ＭＳ Ｐゴシック" pitchFamily="-108" charset="-128"/>
              </a:rPr>
              <a:t>har</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 Megiddo</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 hill of Megiddo. The word </a:t>
            </a:r>
            <a:r>
              <a:rPr lang="en-US" sz="1200" i="1" kern="1200" dirty="0" smtClean="0">
                <a:solidFill>
                  <a:schemeClr val="tx1"/>
                </a:solidFill>
                <a:effectLst/>
                <a:latin typeface="Times New Roman" pitchFamily="-112" charset="0"/>
                <a:ea typeface="ＭＳ Ｐゴシック" pitchFamily="-108" charset="-128"/>
                <a:cs typeface="ＭＳ Ｐゴシック" pitchFamily="-108" charset="-128"/>
              </a:rPr>
              <a:t>Megiddo</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means 'place of troops' or 'place of slaughter.' It is also called the Plain of Esdraelon and the Valley of Jezreel. The area is about fourteen miles wide and twenty miles long, and forms what Napoleon called “the most natural battlefield of the whole earth.” Standing on Mount Carmel and overlooking that great plain, you can well understand why it would be used for gathering the armies of the nations.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It was on this plain that Barak defeated the armies of Canaan (Jud. 5:19). Gideon met the </a:t>
            </a:r>
            <a:r>
              <a:rPr lang="en-US" sz="1200" kern="1200" dirty="0" err="1" smtClean="0">
                <a:solidFill>
                  <a:schemeClr val="tx1"/>
                </a:solidFill>
                <a:effectLst/>
                <a:latin typeface="Times New Roman" pitchFamily="-112" charset="0"/>
                <a:ea typeface="ＭＳ Ｐゴシック" pitchFamily="-108" charset="-128"/>
                <a:cs typeface="ＭＳ Ｐゴシック" pitchFamily="-108" charset="-128"/>
              </a:rPr>
              <a:t>Midianites</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 there (Jud. 7) and it was there that King Saul lost his life (1 Sam. 31). Titus and the Roman army used this natural corridor, as did the Crusaders in the Middle Ages. British General Allenby used it when he defeated the Turkish armies in 1917. </a:t>
            </a:r>
          </a:p>
          <a:p>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From a human viewpoint, it appears that the armies of the nations are gathering on their own; but John makes it clear that the military movement is according to God</a:t>
            </a:r>
            <a:r>
              <a:rPr lang="fr-FR" sz="1200" kern="1200" dirty="0" smtClean="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smtClean="0">
                <a:solidFill>
                  <a:schemeClr val="tx1"/>
                </a:solidFill>
                <a:effectLst/>
                <a:latin typeface="Times New Roman" pitchFamily="-112" charset="0"/>
                <a:ea typeface="ＭＳ Ｐゴシック" pitchFamily="-108" charset="-128"/>
                <a:cs typeface="ＭＳ Ｐゴシック" pitchFamily="-108" charset="-128"/>
              </a:rPr>
              <a:t>s plan. The satanic trinity, through demonic powers, will influence the nations and cause the rulers to assemble their armies. They will even work miracles that will impress the rulers and cause them to cooperate. But all this will merely fulfill the will of God and accomplish His purposes (see Rev. 17:17). The Gentile nations will look on Armageddon as a battle, but to God, it will be only a 'supper' for the fowls of the air (Rev. 19:17–21)"</a:t>
            </a:r>
            <a:r>
              <a:rPr lang="en-US" sz="1200" kern="1200" baseline="0" dirty="0" smtClean="0">
                <a:solidFill>
                  <a:schemeClr val="tx1"/>
                </a:solidFill>
                <a:effectLst/>
                <a:latin typeface="Times New Roman" pitchFamily="-112" charset="0"/>
                <a:ea typeface="ＭＳ Ｐゴシック" pitchFamily="-108" charset="-128"/>
                <a:cs typeface="ＭＳ Ｐゴシック" pitchFamily="-108" charset="-128"/>
              </a:rPr>
              <a:t> (Wiersbe).</a:t>
            </a:r>
            <a:endParaRPr lang="en-US" dirty="0" smtClean="0">
              <a:latin typeface="Times New Roman"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54</a:t>
            </a:fld>
            <a:endParaRPr lang="en-GB">
              <a:solidFill>
                <a:prstClr val="black"/>
              </a:solidFill>
            </a:endParaRPr>
          </a:p>
        </p:txBody>
      </p:sp>
    </p:spTree>
    <p:extLst>
      <p:ext uri="{BB962C8B-B14F-4D97-AF65-F5344CB8AC3E}">
        <p14:creationId xmlns:p14="http://schemas.microsoft.com/office/powerpoint/2010/main" val="3639210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56</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57</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a:t>
            </a:r>
            <a:r>
              <a:rPr lang="en-US" baseline="0" dirty="0" smtClean="0">
                <a:latin typeface="Times New Roman" charset="0"/>
                <a:ea typeface="ＭＳ Ｐゴシック" charset="0"/>
                <a:cs typeface="ＭＳ Ｐゴシック" charset="0"/>
              </a:rPr>
              <a:t> cities of "many" (NLT) changed to the Greek text of "the cities of the nations…"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58</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2"/>
          <p:cNvSpPr>
            <a:spLocks noGrp="1" noRot="1" noChangeAspect="1" noChangeArrowheads="1" noTextEdit="1"/>
          </p:cNvSpPr>
          <p:nvPr>
            <p:ph type="sldImg"/>
          </p:nvPr>
        </p:nvSpPr>
        <p:spPr>
          <a:ln/>
        </p:spPr>
      </p:sp>
      <p:sp>
        <p:nvSpPr>
          <p:cNvPr id="1008642" name="Rectangle 3"/>
          <p:cNvSpPr>
            <a:spLocks noGrp="1" noChangeArrowheads="1"/>
          </p:cNvSpPr>
          <p:nvPr>
            <p:ph type="body" idx="1"/>
          </p:nvPr>
        </p:nvSpPr>
        <p:spPr>
          <a:xfrm>
            <a:off x="914400" y="4343400"/>
            <a:ext cx="5029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http://myweathercontent.myweather.net/webhd/pkg/v2/template3.html?host=whio&amp;section=4&amp;page=42&amp;story=350</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61</a:t>
            </a:fld>
            <a:endParaRPr lang="en-GB">
              <a:solidFill>
                <a:prstClr val="black"/>
              </a:solidFill>
            </a:endParaRPr>
          </a:p>
        </p:txBody>
      </p:sp>
    </p:spTree>
    <p:extLst>
      <p:ext uri="{BB962C8B-B14F-4D97-AF65-F5344CB8AC3E}">
        <p14:creationId xmlns:p14="http://schemas.microsoft.com/office/powerpoint/2010/main" val="398575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814831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234348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1809400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631563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1536130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123242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41893133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5067370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3809948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1373920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2555811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325281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B09A60-BA1C-5245-9A8B-33A9424ADA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538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1635A3-B7B6-0447-9C28-B39779E407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287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D3707B-7741-F545-B1C2-E2661F5342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4843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52B04-A734-184E-B71C-F75CBDBC1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248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3DF203-FC29-F542-BA51-F56BE19D0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036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9DBF40-28DB-5B4C-99C9-6A76740E6D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5503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6E7BD5D-DF8C-A545-AC20-4D2E24D6A3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117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B92442-75E0-9542-9FD8-4526838FB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7067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9A4085-DD31-9D49-BD47-B30AC5486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3203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63141F-0B64-E943-AEE3-2DC5B93CA2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145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BDF82-462D-5B48-8BAA-197C905E6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409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C1AAEE-362E-F843-8EF1-656DE2C171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4350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7E55AF0-D677-BE4D-A439-5BE3752CF9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5989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393500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652698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53914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285275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505238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711217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70251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369003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777580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7974511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122402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2.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3.xml"/><Relationship Id="rId12" Type="http://schemas.openxmlformats.org/officeDocument/2006/relationships/theme" Target="../theme/theme6.xml"/><Relationship Id="rId13" Type="http://schemas.openxmlformats.org/officeDocument/2006/relationships/image" Target="../media/image3.jpeg"/><Relationship Id="rId1" Type="http://schemas.openxmlformats.org/officeDocument/2006/relationships/slideLayout" Target="../slideLayouts/slideLayout63.xml"/><Relationship Id="rId2" Type="http://schemas.openxmlformats.org/officeDocument/2006/relationships/slideLayout" Target="../slideLayouts/slideLayout64.xml"/><Relationship Id="rId3" Type="http://schemas.openxmlformats.org/officeDocument/2006/relationships/slideLayout" Target="../slideLayouts/slideLayout65.xml"/><Relationship Id="rId4" Type="http://schemas.openxmlformats.org/officeDocument/2006/relationships/slideLayout" Target="../slideLayouts/slideLayout66.xml"/><Relationship Id="rId5" Type="http://schemas.openxmlformats.org/officeDocument/2006/relationships/slideLayout" Target="../slideLayouts/slideLayout67.xml"/><Relationship Id="rId6" Type="http://schemas.openxmlformats.org/officeDocument/2006/relationships/slideLayout" Target="../slideLayouts/slideLayout68.xml"/><Relationship Id="rId7" Type="http://schemas.openxmlformats.org/officeDocument/2006/relationships/slideLayout" Target="../slideLayouts/slideLayout69.xml"/><Relationship Id="rId8" Type="http://schemas.openxmlformats.org/officeDocument/2006/relationships/slideLayout" Target="../slideLayouts/slideLayout70.xml"/><Relationship Id="rId9" Type="http://schemas.openxmlformats.org/officeDocument/2006/relationships/slideLayout" Target="../slideLayouts/slideLayout71.xml"/><Relationship Id="rId10"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746855938"/>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535BA49F-F759-6644-86BB-796AD64E576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44533005"/>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038090138"/>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hyperlink" Target="http://www.noahthemovie.com/" TargetMode="External"/><Relationship Id="rId1" Type="http://schemas.openxmlformats.org/officeDocument/2006/relationships/slideLayout" Target="../slideLayouts/slideLayout2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49.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5.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25.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3.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0.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7" Type="http://schemas.openxmlformats.org/officeDocument/2006/relationships/image" Target="../media/image50.jpeg"/><Relationship Id="rId8" Type="http://schemas.openxmlformats.org/officeDocument/2006/relationships/image" Target="../media/image51.jpeg"/><Relationship Id="rId9" Type="http://schemas.openxmlformats.org/officeDocument/2006/relationships/image" Target="../media/image52.jpeg"/><Relationship Id="rId10" Type="http://schemas.openxmlformats.org/officeDocument/2006/relationships/image" Target="../media/image53.jpeg"/><Relationship Id="rId11" Type="http://schemas.openxmlformats.org/officeDocument/2006/relationships/image" Target="../media/image54.jpeg"/><Relationship Id="rId1" Type="http://schemas.openxmlformats.org/officeDocument/2006/relationships/slideLayout" Target="../slideLayouts/slideLayout31.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themeOverride" Target="../theme/themeOverride1.xml"/><Relationship Id="rId2"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0.xml"/><Relationship Id="rId3" Type="http://schemas.openxmlformats.org/officeDocument/2006/relationships/image" Target="../media/image1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1.xml"/><Relationship Id="rId3"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2.xml"/><Relationship Id="rId3" Type="http://schemas.openxmlformats.org/officeDocument/2006/relationships/image" Target="../media/image1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2452"/>
            <a:ext cx="4850071" cy="6858000"/>
          </a:xfrm>
          <a:prstGeom prst="rect">
            <a:avLst/>
          </a:prstGeom>
        </p:spPr>
      </p:pic>
      <p:sp>
        <p:nvSpPr>
          <p:cNvPr id="998401" name="Title 1"/>
          <p:cNvSpPr>
            <a:spLocks noGrp="1"/>
          </p:cNvSpPr>
          <p:nvPr>
            <p:ph type="title"/>
          </p:nvPr>
        </p:nvSpPr>
        <p:spPr>
          <a:xfrm>
            <a:off x="4850071" y="1026308"/>
            <a:ext cx="4281478" cy="2383122"/>
          </a:xfrm>
        </p:spPr>
        <p:txBody>
          <a:bodyPr/>
          <a:lstStyle/>
          <a:p>
            <a:r>
              <a:rPr lang="en-US" sz="4800" b="1" dirty="0" smtClean="0">
                <a:latin typeface="Arial" charset="0"/>
                <a:ea typeface="ＭＳ Ｐゴシック" charset="0"/>
              </a:rPr>
              <a:t>The Final Wrath</a:t>
            </a:r>
            <a:endParaRPr lang="en-US" sz="48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dirty="0" smtClean="0">
                <a:solidFill>
                  <a:srgbClr val="E5E5FF"/>
                </a:solidFill>
                <a:effectLst>
                  <a:outerShdw blurRad="38100" dist="38100" dir="2700000" algn="tl">
                    <a:srgbClr val="000000"/>
                  </a:outerShdw>
                </a:effectLst>
                <a:latin typeface="Arial" charset="0"/>
                <a:cs typeface="Arial" charset="0"/>
              </a:rPr>
              <a:t>Rick Griffith • Crossroads International Church • </a:t>
            </a:r>
            <a:r>
              <a:rPr lang="en-US" sz="1600" b="1" dirty="0">
                <a:solidFill>
                  <a:srgbClr val="E5E5FF"/>
                </a:solidFill>
                <a:effectLst>
                  <a:outerShdw blurRad="38100" dist="38100" dir="2700000" algn="tl">
                    <a:srgbClr val="000000"/>
                  </a:outerShdw>
                </a:effectLst>
                <a:latin typeface="Arial" charset="0"/>
                <a:cs typeface="Arial" charset="0"/>
              </a:rPr>
              <a:t>BibleStudyDownloads.org</a:t>
            </a:r>
            <a:endParaRPr lang="en-US" sz="1600" b="1" dirty="0" smtClean="0">
              <a:solidFill>
                <a:srgbClr val="E5E5FF"/>
              </a:solidFill>
              <a:effectLst>
                <a:outerShdw blurRad="38100" dist="38100" dir="2700000" algn="tl">
                  <a:srgbClr val="000000"/>
                </a:outerShdw>
              </a:effectLst>
              <a:latin typeface="Arial" charset="0"/>
              <a:cs typeface="Arial" charset="0"/>
            </a:endParaRPr>
          </a:p>
        </p:txBody>
      </p:sp>
      <p:sp>
        <p:nvSpPr>
          <p:cNvPr id="7" name="Title 1"/>
          <p:cNvSpPr txBox="1">
            <a:spLocks/>
          </p:cNvSpPr>
          <p:nvPr/>
        </p:nvSpPr>
        <p:spPr bwMode="auto">
          <a:xfrm>
            <a:off x="4850071" y="3096322"/>
            <a:ext cx="4281478" cy="262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smtClean="0">
                <a:latin typeface="Arial" charset="0"/>
                <a:ea typeface="ＭＳ Ｐゴシック" charset="0"/>
              </a:rPr>
              <a:t>The Bowl Judgments of Rev. 15–16</a:t>
            </a:r>
            <a:endParaRPr lang="en-US" sz="4000" b="1" i="1" dirty="0">
              <a:latin typeface="Arial" charset="0"/>
              <a:ea typeface="ＭＳ Ｐゴシック" charset="0"/>
            </a:endParaRPr>
          </a:p>
        </p:txBody>
      </p:sp>
    </p:spTree>
    <p:extLst>
      <p:ext uri="{BB962C8B-B14F-4D97-AF65-F5344CB8AC3E}">
        <p14:creationId xmlns:p14="http://schemas.microsoft.com/office/powerpoint/2010/main" val="41489464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47800"/>
            <a:ext cx="9120051" cy="5410200"/>
          </a:xfrm>
          <a:prstGeom prst="rect">
            <a:avLst/>
          </a:prstGeom>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smtClean="0">
                <a:effectLst>
                  <a:glow rad="152400">
                    <a:schemeClr val="tx1"/>
                  </a:glow>
                </a:effectLst>
              </a:rPr>
              <a:t>Atheist Producer </a:t>
            </a:r>
            <a:r>
              <a:rPr lang="en-US" sz="4000" b="1" kern="1200" dirty="0">
                <a:effectLst>
                  <a:glow rad="152400">
                    <a:schemeClr val="tx1"/>
                  </a:glow>
                </a:effectLst>
              </a:rPr>
              <a:t>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kern="1200" dirty="0" smtClean="0">
                <a:effectLst>
                  <a:glow rad="152400">
                    <a:schemeClr val="tx1"/>
                  </a:glow>
                </a:effectLst>
              </a:rPr>
              <a:t>The "most unbiblical" film about the Bible…</a:t>
            </a:r>
            <a:endParaRPr lang="en-US" sz="4000" b="1" kern="1200" dirty="0">
              <a:effectLst>
                <a:glow rad="152400">
                  <a:schemeClr val="tx1"/>
                </a:glow>
              </a:effectLst>
            </a:endParaRP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ah Ray Comf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4944"/>
            <a:ext cx="9144000" cy="5636712"/>
          </a:xfrm>
          <a:prstGeom prst="rect">
            <a:avLst/>
          </a:prstGeom>
        </p:spPr>
      </p:pic>
      <p:sp>
        <p:nvSpPr>
          <p:cNvPr id="887810" name="Rectangle 1026"/>
          <p:cNvSpPr>
            <a:spLocks noGrp="1" noChangeArrowheads="1"/>
          </p:cNvSpPr>
          <p:nvPr>
            <p:ph type="ctrTitle"/>
          </p:nvPr>
        </p:nvSpPr>
        <p:spPr>
          <a:xfrm>
            <a:off x="0" y="1"/>
            <a:ext cx="9144000" cy="813843"/>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Ray Comfort's "Noah"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2188" y="6133560"/>
            <a:ext cx="8970963" cy="673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00"/>
                </a:solidFill>
                <a:effectLst/>
                <a:hlinkClick r:id="rId4"/>
              </a:rPr>
              <a:t>http://</a:t>
            </a:r>
            <a:r>
              <a:rPr lang="en-US" sz="4000" b="1" dirty="0" err="1">
                <a:solidFill>
                  <a:srgbClr val="FFFF00"/>
                </a:solidFill>
                <a:effectLst/>
                <a:hlinkClick r:id="rId4"/>
              </a:rPr>
              <a:t>www.noahthemovie.com</a:t>
            </a:r>
            <a:r>
              <a:rPr lang="en-US" sz="4000" b="1" dirty="0">
                <a:solidFill>
                  <a:srgbClr val="FFFF00"/>
                </a:solidFill>
                <a:effectLst/>
                <a:hlinkClick r:id="rId4"/>
              </a:rPr>
              <a:t>/</a:t>
            </a:r>
            <a:endParaRPr lang="en-US" sz="4000" b="1" dirty="0">
              <a:solidFill>
                <a:srgbClr val="FFFF00"/>
              </a:solidFill>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Does God have the right to judge the world?</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en-US"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Why?</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1742457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0"/>
            <a:ext cx="7772400" cy="990600"/>
          </a:xfrm>
          <a:effectLst>
            <a:outerShdw blurRad="38100" dist="35921" dir="2700000" algn="ctr" rotWithShape="0">
              <a:srgbClr val="000013">
                <a:alpha val="99962"/>
              </a:srgbClr>
            </a:outerShdw>
          </a:effectLst>
        </p:spPr>
        <p:txBody>
          <a:bodyPr/>
          <a:lstStyle/>
          <a:p>
            <a:pPr eaLnBrk="1" hangingPunct="1">
              <a:defRPr/>
            </a:pPr>
            <a:r>
              <a:rPr lang="en-US"/>
              <a:t>Content of the Judgments</a:t>
            </a:r>
          </a:p>
        </p:txBody>
      </p:sp>
      <p:graphicFrame>
        <p:nvGraphicFramePr>
          <p:cNvPr id="205888" name="Group 64"/>
          <p:cNvGraphicFramePr>
            <a:graphicFrameLocks noGrp="1"/>
          </p:cNvGraphicFramePr>
          <p:nvPr>
            <p:ph type="tbl" idx="1"/>
            <p:extLst>
              <p:ext uri="{D42A27DB-BD31-4B8C-83A1-F6EECF244321}">
                <p14:modId xmlns:p14="http://schemas.microsoft.com/office/powerpoint/2010/main" val="3391351919"/>
              </p:ext>
            </p:extLst>
          </p:nvPr>
        </p:nvGraphicFramePr>
        <p:xfrm>
          <a:off x="0" y="990600"/>
          <a:ext cx="9144000" cy="5573333"/>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SEALS</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TRUMPETS</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BOWLS</a:t>
                      </a: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0000"/>
                          </a:solidFill>
                          <a:effectLst/>
                          <a:latin typeface="Arial"/>
                          <a:ea typeface="Osaka" charset="-128"/>
                          <a:cs typeface="Arial"/>
                        </a:rPr>
                        <a:t>White: conqueror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Hail &amp; </a:t>
                      </a:r>
                      <a:r>
                        <a:rPr kumimoji="0" lang="en-US" sz="1800" b="1" i="0" u="none" strike="noStrike" cap="none" normalizeH="0" baseline="0" dirty="0" smtClean="0">
                          <a:ln>
                            <a:noFill/>
                          </a:ln>
                          <a:solidFill>
                            <a:schemeClr val="tx1"/>
                          </a:solidFill>
                          <a:effectLst/>
                          <a:latin typeface="Arial"/>
                          <a:ea typeface="Osaka" charset="-128"/>
                          <a:cs typeface="Arial"/>
                        </a:rPr>
                        <a:t>fire thrown to earth: </a:t>
                      </a:r>
                      <a:r>
                        <a:rPr kumimoji="0" lang="en-US" sz="1800" b="1" i="0" u="none" strike="noStrike" cap="none" normalizeH="0" baseline="0" dirty="0">
                          <a:ln>
                            <a:noFill/>
                          </a:ln>
                          <a:solidFill>
                            <a:schemeClr val="tx1"/>
                          </a:solidFill>
                          <a:effectLst/>
                          <a:latin typeface="Arial"/>
                          <a:ea typeface="Osaka" charset="-128"/>
                          <a:cs typeface="Arial"/>
                        </a:rPr>
                        <a:t>1/3 </a:t>
                      </a:r>
                      <a:r>
                        <a:rPr kumimoji="0" lang="en-US" sz="1800" b="1" i="0" u="none" strike="noStrike" cap="none" normalizeH="0" baseline="0" dirty="0" smtClean="0">
                          <a:ln>
                            <a:noFill/>
                          </a:ln>
                          <a:solidFill>
                            <a:schemeClr val="tx1"/>
                          </a:solidFill>
                          <a:effectLst/>
                          <a:latin typeface="Arial"/>
                          <a:ea typeface="Osaka" charset="-128"/>
                          <a:cs typeface="Arial"/>
                        </a:rPr>
                        <a:t>vegetation burned</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flip="none" rotWithShape="1">
                      <a:gsLst>
                        <a:gs pos="0">
                          <a:srgbClr val="673E3E"/>
                        </a:gs>
                        <a:gs pos="100000">
                          <a:srgbClr val="040404"/>
                        </a:gs>
                      </a:gsLst>
                      <a:path path="circle">
                        <a:fillToRect l="100000" t="100000"/>
                      </a:path>
                      <a:tileRect r="-100000" b="-100000"/>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Bowl poured on earth:</a:t>
                      </a:r>
                      <a:br>
                        <a:rPr kumimoji="0" lang="en-US" sz="1800" b="1" i="0" u="none" strike="noStrike" cap="none" normalizeH="0" baseline="0" dirty="0" smtClean="0">
                          <a:ln>
                            <a:noFill/>
                          </a:ln>
                          <a:solidFill>
                            <a:schemeClr val="tx1"/>
                          </a:solidFill>
                          <a:effectLst/>
                          <a:latin typeface="Arial"/>
                          <a:ea typeface="Osaka" charset="-128"/>
                          <a:cs typeface="Arial"/>
                        </a:rPr>
                      </a:br>
                      <a:r>
                        <a:rPr kumimoji="0" lang="en-US" sz="1800" b="1" i="0" u="none" strike="noStrike" cap="none" normalizeH="0" baseline="0" dirty="0" smtClean="0">
                          <a:ln>
                            <a:noFill/>
                          </a:ln>
                          <a:solidFill>
                            <a:schemeClr val="tx1"/>
                          </a:solidFill>
                          <a:effectLst/>
                          <a:latin typeface="Arial"/>
                          <a:ea typeface="Osaka" charset="-128"/>
                          <a:cs typeface="Arial"/>
                        </a:rPr>
                        <a:t>sores on unbelievers</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flip="none" rotWithShape="1">
                      <a:gsLst>
                        <a:gs pos="0">
                          <a:srgbClr val="673E3E"/>
                        </a:gs>
                        <a:gs pos="100000">
                          <a:srgbClr val="040404"/>
                        </a:gs>
                      </a:gsLst>
                      <a:path path="circle">
                        <a:fillToRect l="100000" t="100000"/>
                      </a:path>
                      <a:tileRect r="-100000" b="-100000"/>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Red: war</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CCFF"/>
                          </a:solidFill>
                          <a:effectLst/>
                          <a:latin typeface="Arial"/>
                          <a:ea typeface="Osaka" charset="-128"/>
                          <a:cs typeface="Arial"/>
                        </a:rPr>
                        <a:t>Fire: 1/3 sea </a:t>
                      </a:r>
                      <a:r>
                        <a:rPr kumimoji="0" lang="en-US" sz="1800" b="1" i="0" u="none" strike="noStrike" cap="none" normalizeH="0" baseline="0" dirty="0" smtClean="0">
                          <a:ln>
                            <a:noFill/>
                          </a:ln>
                          <a:solidFill>
                            <a:srgbClr val="FFCCFF"/>
                          </a:solidFill>
                          <a:effectLst/>
                          <a:latin typeface="Arial"/>
                          <a:ea typeface="Osaka" charset="-128"/>
                          <a:cs typeface="Arial"/>
                        </a:rPr>
                        <a:t>to blood</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128"/>
                          <a:cs typeface="Arial"/>
                        </a:rPr>
                        <a:t>Sea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Black: famine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13"/>
                          </a:solidFill>
                          <a:effectLst/>
                          <a:latin typeface="Arial"/>
                          <a:ea typeface="Osaka" charset="-128"/>
                          <a:cs typeface="Arial"/>
                        </a:rPr>
                        <a:t>Star: 1/3 fresh </a:t>
                      </a:r>
                      <a:r>
                        <a:rPr kumimoji="0" lang="en-US" sz="1800" b="1" i="0" u="none" strike="noStrike" cap="none" normalizeH="0" baseline="0" dirty="0" smtClean="0">
                          <a:ln>
                            <a:noFill/>
                          </a:ln>
                          <a:solidFill>
                            <a:srgbClr val="000013"/>
                          </a:solidFill>
                          <a:effectLst/>
                          <a:latin typeface="Arial"/>
                          <a:ea typeface="Osaka" charset="-128"/>
                          <a:cs typeface="Arial"/>
                        </a:rPr>
                        <a:t>water blood</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Fresh water to blood</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Pale: death</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DFFEE"/>
                          </a:solidFill>
                          <a:effectLst/>
                          <a:latin typeface="Arial"/>
                          <a:ea typeface="Osaka" charset="-128"/>
                          <a:cs typeface="Arial"/>
                        </a:rPr>
                        <a:t>Dark: 1/3 sun, moon, stars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128"/>
                          <a:cs typeface="Arial"/>
                        </a:rPr>
                        <a:t>Sun burns men</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(Trumpets 5-7 are woes)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Martyrs reassured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Woe #1: </a:t>
                      </a:r>
                      <a:r>
                        <a:rPr kumimoji="0" lang="en-US" sz="1800" b="1" i="0" u="none" strike="noStrike" cap="none" normalizeH="0" baseline="0" dirty="0" smtClean="0">
                          <a:ln>
                            <a:noFill/>
                          </a:ln>
                          <a:solidFill>
                            <a:schemeClr val="tx1"/>
                          </a:solidFill>
                          <a:effectLst/>
                          <a:latin typeface="Arial"/>
                          <a:ea typeface="Osaka" charset="-128"/>
                          <a:cs typeface="Arial"/>
                        </a:rPr>
                        <a:t>locusts &amp; sun &amp; sky darkened</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flip="none" rotWithShape="1">
                      <a:gsLst>
                        <a:gs pos="0">
                          <a:srgbClr val="1B1B1B"/>
                        </a:gs>
                        <a:gs pos="100000">
                          <a:srgbClr val="1C1111"/>
                        </a:gs>
                      </a:gsLst>
                      <a:path path="rect">
                        <a:fillToRect l="50000" t="50000" r="50000" b="50000"/>
                      </a:path>
                      <a:tileRect/>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Complete darkness on beast</a:t>
                      </a:r>
                      <a:r>
                        <a:rPr kumimoji="0" lang="fr-FR"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s kingdom </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flip="none" rotWithShape="1">
                      <a:gsLst>
                        <a:gs pos="0">
                          <a:srgbClr val="1B1B1B"/>
                        </a:gs>
                        <a:gs pos="100000">
                          <a:srgbClr val="1C1111"/>
                        </a:gs>
                      </a:gsLst>
                      <a:path path="rect">
                        <a:fillToRect l="50000" t="50000" r="50000" b="50000"/>
                      </a:path>
                      <a:tileRect/>
                    </a:grad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Wrath: earthquake, signs</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Woe #2: Euphrates prep</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128"/>
                          <a:cs typeface="Arial"/>
                        </a:rPr>
                        <a:t>Euphrates dries up</a:t>
                      </a: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(144,000 sealed)</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(Trump #7 = mystery)</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128"/>
                          <a:cs typeface="Arial"/>
                        </a:rPr>
                        <a:t>1/2 hour silence</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40404"/>
                          </a:solidFill>
                          <a:effectLst/>
                          <a:latin typeface="Arial"/>
                          <a:ea typeface="Osaka" charset="-128"/>
                          <a:cs typeface="Arial"/>
                        </a:rPr>
                        <a:t>Woe #3: victory imminent</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rotWithShape="1">
                      <a:blip r:embed="rId4"/>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040404"/>
                          </a:solidFill>
                          <a:effectLst/>
                          <a:latin typeface="Arial"/>
                          <a:ea typeface="Osaka" charset="-128"/>
                          <a:cs typeface="Arial"/>
                        </a:rPr>
                        <a:t>Earthquake &amp; </a:t>
                      </a:r>
                      <a:r>
                        <a:rPr kumimoji="0" lang="en-US" sz="1800" b="1" i="0" u="none" strike="noStrike" cap="none" normalizeH="0" baseline="0" dirty="0" smtClean="0">
                          <a:ln>
                            <a:noFill/>
                          </a:ln>
                          <a:solidFill>
                            <a:srgbClr val="040404"/>
                          </a:solidFill>
                          <a:effectLst/>
                          <a:latin typeface="Arial"/>
                          <a:ea typeface="Osaka" charset="-128"/>
                          <a:cs typeface="Arial"/>
                        </a:rPr>
                        <a:t>hail, </a:t>
                      </a:r>
                      <a:br>
                        <a:rPr kumimoji="0" lang="en-US" sz="1800" b="1" i="0" u="none" strike="noStrike" cap="none" normalizeH="0" baseline="0" dirty="0" smtClean="0">
                          <a:ln>
                            <a:noFill/>
                          </a:ln>
                          <a:solidFill>
                            <a:srgbClr val="040404"/>
                          </a:solidFill>
                          <a:effectLst/>
                          <a:latin typeface="Arial"/>
                          <a:ea typeface="Osaka" charset="-128"/>
                          <a:cs typeface="Arial"/>
                        </a:rPr>
                      </a:br>
                      <a:r>
                        <a:rPr kumimoji="0" lang="en-US" sz="1800" b="1" i="0" u="none" strike="noStrike" cap="none" normalizeH="0" baseline="0" dirty="0" smtClean="0">
                          <a:ln>
                            <a:noFill/>
                          </a:ln>
                          <a:solidFill>
                            <a:srgbClr val="040404"/>
                          </a:solidFill>
                          <a:effectLst/>
                          <a:latin typeface="Arial"/>
                          <a:ea typeface="Osaka" charset="-128"/>
                          <a:cs typeface="Arial"/>
                        </a:rPr>
                        <a:t>"it is done!"</a:t>
                      </a:r>
                      <a:endParaRPr kumimoji="0" lang="en-US" sz="1800" b="1" i="0" u="none" strike="noStrike" cap="none" normalizeH="0" baseline="0" dirty="0">
                        <a:ln>
                          <a:noFill/>
                        </a:ln>
                        <a:solidFill>
                          <a:srgbClr val="040404"/>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rotWithShape="1">
                      <a:blip r:embed="rId4"/>
                      <a:tile tx="0" ty="0" sx="100000" sy="100000" flip="none" algn="tl"/>
                    </a:blipFill>
                  </a:tcPr>
                </a:tc>
              </a:tr>
            </a:tbl>
          </a:graphicData>
        </a:graphic>
      </p:graphicFrame>
      <p:sp>
        <p:nvSpPr>
          <p:cNvPr id="822332" name="Text Box 60"/>
          <p:cNvSpPr txBox="1">
            <a:spLocks noChangeArrowheads="1"/>
          </p:cNvSpPr>
          <p:nvPr/>
        </p:nvSpPr>
        <p:spPr bwMode="auto">
          <a:xfrm>
            <a:off x="8429653" y="76200"/>
            <a:ext cx="695270"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337</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70320" y="2266802"/>
            <a:ext cx="2147140" cy="463846"/>
          </a:xfrm>
          <a:prstGeom prst="rect">
            <a:avLst/>
          </a:prstGeom>
          <a:noFill/>
          <a:ln w="9525">
            <a:noFill/>
            <a:miter lim="800000"/>
            <a:headEnd/>
            <a:tailEnd type="none" w="lg" len="lg"/>
          </a:ln>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smtClean="0">
                <a:solidFill>
                  <a:srgbClr val="FFCCFF"/>
                </a:solidFill>
                <a:effectLst>
                  <a:glow rad="292100">
                    <a:srgbClr val="1B1B1B"/>
                  </a:glow>
                </a:effectLst>
                <a:ea typeface="Osaka" charset="0"/>
                <a:cs typeface="Osaka" charset="0"/>
              </a:rPr>
              <a:t>H O R S E S</a:t>
            </a:r>
            <a:endParaRPr lang="en-US" dirty="0" smtClean="0">
              <a:solidFill>
                <a:srgbClr val="FFFF66"/>
              </a:solidFill>
              <a:effectLst>
                <a:glow rad="292100">
                  <a:srgbClr val="1B1B1B"/>
                </a:glow>
              </a:effectLst>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ffectLst>
                  <a:glow rad="292100">
                    <a:srgbClr val="1B1B1B"/>
                  </a:glow>
                </a:effectLst>
                <a:ea typeface="Osaka" charset="0"/>
                <a:cs typeface="Osaka" charset="0"/>
              </a:rPr>
              <a:t>W  O  E  S</a:t>
            </a:r>
            <a:endParaRPr lang="en-US" smtClean="0">
              <a:solidFill>
                <a:srgbClr val="FFFF66"/>
              </a:solidFill>
              <a:effectLst>
                <a:glow rad="292100">
                  <a:srgbClr val="1B1B1B"/>
                </a:glow>
              </a:effectLst>
              <a:ea typeface="Osaka" charset="0"/>
              <a:cs typeface="Osaka" charset="0"/>
            </a:endParaRPr>
          </a:p>
        </p:txBody>
      </p:sp>
    </p:spTree>
    <p:extLst>
      <p:ext uri="{BB962C8B-B14F-4D97-AF65-F5344CB8AC3E}">
        <p14:creationId xmlns:p14="http://schemas.microsoft.com/office/powerpoint/2010/main" val="40115613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Does God have the right to judge the world?</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914948" y="4195222"/>
            <a:ext cx="4082957" cy="1569660"/>
          </a:xfrm>
          <a:prstGeom prst="rect">
            <a:avLst/>
          </a:prstGeom>
          <a:noFill/>
        </p:spPr>
        <p:txBody>
          <a:bodyPr wrap="square" lIns="91440" tIns="45720" rIns="91440" bIns="45720">
            <a:spAutoFit/>
          </a:bodyPr>
          <a:lstStyle/>
          <a:p>
            <a:pPr algn="ctr"/>
            <a:r>
              <a:rPr lang="en-US" sz="96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Why?</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5" name="Rectangle 4"/>
          <p:cNvSpPr/>
          <p:nvPr/>
        </p:nvSpPr>
        <p:spPr>
          <a:xfrm rot="20826573">
            <a:off x="5245180" y="3827568"/>
            <a:ext cx="4082957" cy="1569660"/>
          </a:xfrm>
          <a:prstGeom prst="rect">
            <a:avLst/>
          </a:prstGeom>
          <a:noFill/>
        </p:spPr>
        <p:txBody>
          <a:bodyPr wrap="square" lIns="91440" tIns="45720" rIns="91440" bIns="45720">
            <a:spAutoFit/>
          </a:bodyPr>
          <a:lstStyle/>
          <a:p>
            <a:pPr algn="ctr"/>
            <a:r>
              <a:rPr lang="en-US" sz="96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How?</a:t>
            </a:r>
            <a:endParaRPr lang="en-US" sz="96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6" name="Rectangle 5"/>
          <p:cNvSpPr/>
          <p:nvPr/>
        </p:nvSpPr>
        <p:spPr>
          <a:xfrm rot="20826573">
            <a:off x="1098748" y="5405009"/>
            <a:ext cx="4082957" cy="1200329"/>
          </a:xfrm>
          <a:prstGeom prst="rect">
            <a:avLst/>
          </a:prstGeom>
          <a:noFill/>
        </p:spPr>
        <p:txBody>
          <a:bodyPr wrap="square" lIns="91440" tIns="45720" rIns="91440" bIns="45720">
            <a:spAutoFit/>
          </a:bodyPr>
          <a:lstStyle/>
          <a:p>
            <a:pPr algn="ctr"/>
            <a:r>
              <a:rPr lang="en-US" sz="72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Rev. 15</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
        <p:nvSpPr>
          <p:cNvPr id="7" name="Rectangle 6"/>
          <p:cNvSpPr/>
          <p:nvPr/>
        </p:nvSpPr>
        <p:spPr>
          <a:xfrm rot="20826573">
            <a:off x="5428980" y="5037355"/>
            <a:ext cx="4082957" cy="1200329"/>
          </a:xfrm>
          <a:prstGeom prst="rect">
            <a:avLst/>
          </a:prstGeom>
          <a:noFill/>
        </p:spPr>
        <p:txBody>
          <a:bodyPr wrap="square" lIns="91440" tIns="45720" rIns="91440" bIns="45720">
            <a:spAutoFit/>
          </a:bodyPr>
          <a:lstStyle/>
          <a:p>
            <a:pPr algn="ctr"/>
            <a:r>
              <a:rPr lang="en-US" sz="72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Rev. 16</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10023697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en-US" sz="4800" b="1" kern="1200" dirty="0" smtClean="0">
                <a:effectLst>
                  <a:glow rad="152400">
                    <a:schemeClr val="tx1"/>
                  </a:glow>
                </a:effectLst>
              </a:rPr>
              <a:t>I.  God </a:t>
            </a:r>
            <a:r>
              <a:rPr lang="en-US" sz="4800" b="1" kern="1200" dirty="0">
                <a:effectLst>
                  <a:glow rad="152400">
                    <a:schemeClr val="tx1"/>
                  </a:glow>
                </a:effectLst>
              </a:rPr>
              <a:t>alone is </a:t>
            </a:r>
            <a:r>
              <a:rPr lang="en-US" sz="4800" b="1" kern="1200" dirty="0">
                <a:solidFill>
                  <a:srgbClr val="FFFF00"/>
                </a:solidFill>
                <a:effectLst>
                  <a:glow rad="152400">
                    <a:schemeClr val="tx1"/>
                  </a:glow>
                </a:effectLst>
              </a:rPr>
              <a:t>holy</a:t>
            </a:r>
            <a:r>
              <a:rPr lang="en-US" sz="4800" b="1" kern="1200" dirty="0">
                <a:effectLst>
                  <a:glow rad="152400">
                    <a:schemeClr val="tx1"/>
                  </a:glow>
                </a:effectLst>
              </a:rPr>
              <a:t> (Rev. 15)</a:t>
            </a:r>
            <a:r>
              <a:rPr lang="en-US" sz="4800" b="1" kern="1200" dirty="0" smtClean="0">
                <a:effectLst>
                  <a:glow rad="152400">
                    <a:schemeClr val="tx1"/>
                  </a:glow>
                </a:effectLst>
              </a:rPr>
              <a:t>.</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effectLst>
                  <a:glow rad="152400">
                    <a:schemeClr val="tx1"/>
                  </a:glow>
                </a:effectLst>
              </a:rPr>
              <a:t>Why </a:t>
            </a:r>
            <a:r>
              <a:rPr lang="en-US" sz="2800" b="1" i="1" dirty="0">
                <a:effectLst>
                  <a:glow rad="152400">
                    <a:schemeClr val="tx1"/>
                  </a:glow>
                </a:effectLst>
              </a:rPr>
              <a:t>does God have the </a:t>
            </a:r>
            <a:r>
              <a:rPr lang="en-US" sz="2800" b="1" i="1" dirty="0" smtClean="0">
                <a:effectLst>
                  <a:glow rad="152400">
                    <a:schemeClr val="tx1"/>
                  </a:glow>
                </a:effectLst>
              </a:rPr>
              <a:t>right to </a:t>
            </a:r>
            <a:r>
              <a:rPr lang="en-US" sz="2800" b="1" i="1" dirty="0">
                <a:effectLst>
                  <a:glow rad="152400">
                    <a:schemeClr val="tx1"/>
                  </a:glow>
                </a:effectLst>
              </a:rPr>
              <a:t>judge the </a:t>
            </a:r>
            <a:r>
              <a:rPr lang="en-US" sz="2800" b="1" i="1" dirty="0" smtClean="0">
                <a:effectLst>
                  <a:glow rad="152400">
                    <a:schemeClr val="tx1"/>
                  </a:glow>
                </a:effectLst>
              </a:rPr>
              <a:t>world?</a:t>
            </a:r>
            <a:endParaRPr lang="en-US" sz="2800" b="1" i="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Is God an arbitrary judge?</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52400">
                    <a:schemeClr val="tx1"/>
                  </a:glow>
                </a:effectLst>
              </a:rPr>
              <a:t>Shadowed</a:t>
            </a:r>
            <a:endParaRPr lang="en-US" sz="2800" b="1" dirty="0">
              <a:effectLst>
                <a:glow rad="1524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79400" y="1130300"/>
            <a:ext cx="8585200" cy="4597400"/>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091" y="1"/>
            <a:ext cx="9351817" cy="6857999"/>
          </a:xfrm>
          <a:prstGeom prst="rect">
            <a:avLst/>
          </a:prstGeom>
        </p:spPr>
      </p:pic>
      <p:sp>
        <p:nvSpPr>
          <p:cNvPr id="887810" name="Rectangle 1026"/>
          <p:cNvSpPr>
            <a:spLocks noGrp="1" noChangeArrowheads="1"/>
          </p:cNvSpPr>
          <p:nvPr>
            <p:ph type="ctrTitle"/>
          </p:nvPr>
        </p:nvSpPr>
        <p:spPr>
          <a:xfrm>
            <a:off x="0" y="1"/>
            <a:ext cx="9144000" cy="1231900"/>
          </a:xfrm>
          <a:noFill/>
          <a:ln>
            <a:noFill/>
          </a:ln>
          <a:effectLst/>
        </p:spPr>
        <p:txBody>
          <a:bodyPr vert="horz" wrap="square" lIns="91440" tIns="45720" rIns="91440" bIns="45720" numCol="1" anchor="t" anchorCtr="0" compatLnSpc="1">
            <a:prstTxWarp prst="textNoShape">
              <a:avLst/>
            </a:prstTxWarp>
          </a:bodyPr>
          <a:lstStyle/>
          <a:p>
            <a:pPr defTabSz="457200"/>
            <a:r>
              <a:rPr lang="en-US" sz="5400" b="1" kern="1200" dirty="0">
                <a:effectLst>
                  <a:glow rad="609600">
                    <a:schemeClr val="tx1"/>
                  </a:glow>
                </a:effectLst>
              </a:rPr>
              <a:t>The </a:t>
            </a:r>
            <a:r>
              <a:rPr lang="en-US" sz="5400" b="1" kern="1200" dirty="0" smtClean="0">
                <a:effectLst>
                  <a:glow rad="609600">
                    <a:schemeClr val="tx1"/>
                  </a:glow>
                </a:effectLst>
              </a:rPr>
              <a:t>Reality:</a:t>
            </a:r>
            <a:endParaRPr lang="en-US" sz="5400" b="1" kern="1200" dirty="0">
              <a:effectLst>
                <a:glow rad="609600">
                  <a:schemeClr val="tx1"/>
                </a:glow>
              </a:effectLst>
            </a:endParaRPr>
          </a:p>
        </p:txBody>
      </p:sp>
      <p:sp>
        <p:nvSpPr>
          <p:cNvPr id="7" name="Rectangle 1026"/>
          <p:cNvSpPr txBox="1">
            <a:spLocks noChangeArrowheads="1"/>
          </p:cNvSpPr>
          <p:nvPr/>
        </p:nvSpPr>
        <p:spPr bwMode="auto">
          <a:xfrm>
            <a:off x="-83090" y="1970086"/>
            <a:ext cx="9351816" cy="2920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609600">
                    <a:schemeClr val="tx1"/>
                  </a:glow>
                </a:effectLst>
              </a:rPr>
              <a:t>Holy = </a:t>
            </a:r>
            <a:r>
              <a:rPr lang="en-US" sz="5400" b="1" dirty="0" smtClean="0">
                <a:effectLst>
                  <a:glow rad="609600">
                    <a:schemeClr val="tx1"/>
                  </a:glow>
                </a:effectLst>
              </a:rPr>
              <a:t>Judge</a:t>
            </a:r>
          </a:p>
          <a:p>
            <a:pPr>
              <a:defRPr/>
            </a:pPr>
            <a:endParaRPr lang="en-US" sz="5400" b="1" dirty="0">
              <a:effectLst>
                <a:glow rad="609600">
                  <a:schemeClr val="tx1"/>
                </a:glow>
              </a:effectLst>
            </a:endParaRPr>
          </a:p>
          <a:p>
            <a:pPr>
              <a:defRPr/>
            </a:pPr>
            <a:endParaRPr lang="en-US" sz="5400" b="1" dirty="0">
              <a:effectLst>
                <a:glow rad="609600">
                  <a:schemeClr val="tx1"/>
                </a:glow>
              </a:effectLst>
            </a:endParaRPr>
          </a:p>
          <a:p>
            <a:pPr>
              <a:defRPr/>
            </a:pPr>
            <a:r>
              <a:rPr lang="en-US" sz="5400" b="1" dirty="0">
                <a:effectLst>
                  <a:glow rad="609600">
                    <a:schemeClr val="tx1"/>
                  </a:glow>
                </a:effectLst>
              </a:rPr>
              <a:t>Not Holy = Judged</a:t>
            </a: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21 Seven Bowls Judgments.jpg"/>
          <p:cNvPicPr>
            <a:picLocks noChangeAspect="1"/>
          </p:cNvPicPr>
          <p:nvPr/>
        </p:nvPicPr>
        <p:blipFill>
          <a:blip r:embed="rId3" cstate="screen">
            <a:extLst>
              <a:ext uri="{28A0092B-C50C-407E-A947-70E740481C1C}">
                <a14:useLocalDpi xmlns:a14="http://schemas.microsoft.com/office/drawing/2010/main"/>
              </a:ext>
            </a:extLst>
          </a:blip>
          <a:srcRect l="-11966" t="-1111"/>
          <a:stretch>
            <a:fillRect/>
          </a:stretch>
        </p:blipFill>
        <p:spPr bwMode="auto">
          <a:xfrm>
            <a:off x="-1189038" y="-136323"/>
            <a:ext cx="10333038"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843036"/>
            <a:ext cx="9144000" cy="1821444"/>
          </a:xfrm>
          <a:ln>
            <a:miter lim="800000"/>
            <a:headEnd/>
            <a:tailEnd/>
          </a:ln>
          <a:effectLst>
            <a:outerShdw blurRad="63500" dist="35921" dir="2700000" algn="ctr" rotWithShape="0">
              <a:schemeClr val="tx2">
                <a:alpha val="74997"/>
              </a:schemeClr>
            </a:outerShdw>
          </a:effectLst>
          <a:extLst/>
        </p:spPr>
        <p:txBody>
          <a:bodyPr/>
          <a:lstStyle/>
          <a:p>
            <a:pPr>
              <a:defRPr/>
            </a:pPr>
            <a:r>
              <a:rPr lang="en-US" sz="2800" b="1" kern="1200" dirty="0" smtClean="0">
                <a:effectLst>
                  <a:glow rad="241300">
                    <a:schemeClr val="tx1">
                      <a:alpha val="75000"/>
                    </a:schemeClr>
                  </a:glow>
                </a:effectLst>
                <a:latin typeface="Arial" charset="0"/>
                <a:ea typeface="ＭＳ Ｐゴシック" charset="0"/>
                <a:cs typeface="ＭＳ Ｐゴシック" charset="0"/>
              </a:rPr>
              <a:t>"Then </a:t>
            </a:r>
            <a:r>
              <a:rPr lang="en-US" sz="2800" b="1" kern="1200" dirty="0">
                <a:effectLst>
                  <a:glow rad="241300">
                    <a:schemeClr val="tx1">
                      <a:alpha val="75000"/>
                    </a:schemeClr>
                  </a:glow>
                </a:effectLst>
                <a:latin typeface="Arial" charset="0"/>
                <a:ea typeface="ＭＳ Ｐゴシック" charset="0"/>
                <a:cs typeface="ＭＳ Ｐゴシック" charset="0"/>
              </a:rPr>
              <a:t>I saw in heaven another marvelous event of great significance. Seven angels were holding the seven last plagues, which would bring God’s wrath to </a:t>
            </a:r>
            <a:r>
              <a:rPr lang="en-US" sz="2800" b="1" kern="1200" dirty="0" smtClean="0">
                <a:effectLst>
                  <a:glow rad="241300">
                    <a:schemeClr val="tx1">
                      <a:alpha val="75000"/>
                    </a:schemeClr>
                  </a:glow>
                </a:effectLst>
                <a:latin typeface="Arial" charset="0"/>
                <a:ea typeface="ＭＳ Ｐゴシック" charset="0"/>
                <a:cs typeface="ＭＳ Ｐゴシック" charset="0"/>
              </a:rPr>
              <a:t>completion" (15:1 </a:t>
            </a:r>
            <a:r>
              <a:rPr lang="en-US" sz="2400" b="1" kern="1200" dirty="0" smtClean="0">
                <a:effectLst>
                  <a:glow rad="241300">
                    <a:schemeClr val="tx1">
                      <a:alpha val="75000"/>
                    </a:schemeClr>
                  </a:glow>
                </a:effectLst>
                <a:latin typeface="Arial" charset="0"/>
                <a:ea typeface="ＭＳ Ｐゴシック" charset="0"/>
                <a:cs typeface="ＭＳ Ｐゴシック" charset="0"/>
              </a:rPr>
              <a:t>NLT</a:t>
            </a:r>
            <a:r>
              <a:rPr lang="en-US" sz="2800" b="1" kern="1200" dirty="0" smtClean="0">
                <a:effectLst>
                  <a:glow rad="241300">
                    <a:schemeClr val="tx1">
                      <a:alpha val="75000"/>
                    </a:schemeClr>
                  </a:glow>
                </a:effectLst>
                <a:latin typeface="Arial" charset="0"/>
                <a:ea typeface="ＭＳ Ｐゴシック" charset="0"/>
                <a:cs typeface="ＭＳ Ｐゴシック" charset="0"/>
              </a:rPr>
              <a:t>).</a:t>
            </a:r>
            <a:endParaRPr lang="en-US" sz="2800" b="1" kern="1200" dirty="0">
              <a:effectLst>
                <a:glow rad="241300">
                  <a:schemeClr val="tx1">
                    <a:alpha val="75000"/>
                  </a:schemeClr>
                </a:glow>
              </a:effectLst>
              <a:latin typeface="Arial" charset="0"/>
              <a:ea typeface="ＭＳ Ｐゴシック" charset="0"/>
              <a:cs typeface="ＭＳ Ｐゴシック" charset="0"/>
            </a:endParaRPr>
          </a:p>
        </p:txBody>
      </p:sp>
      <p:sp>
        <p:nvSpPr>
          <p:cNvPr id="133123" name="Text Box 19"/>
          <p:cNvSpPr txBox="1">
            <a:spLocks noChangeArrowheads="1"/>
          </p:cNvSpPr>
          <p:nvPr/>
        </p:nvSpPr>
        <p:spPr bwMode="auto">
          <a:xfrm>
            <a:off x="8435975" y="12700"/>
            <a:ext cx="6953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smtClean="0">
                <a:solidFill>
                  <a:srgbClr val="FFFFFF"/>
                </a:solidFill>
                <a:latin typeface="Arial" charset="0"/>
                <a:cs typeface="Arial" charset="0"/>
              </a:rPr>
              <a:t>392</a:t>
            </a:r>
            <a:endParaRPr lang="en-US" smtClean="0">
              <a:solidFill>
                <a:srgbClr val="FFFFFF"/>
              </a:solidFill>
              <a:latin typeface="Arial" charset="0"/>
              <a:cs typeface="Arial" charset="0"/>
            </a:endParaRPr>
          </a:p>
        </p:txBody>
      </p:sp>
    </p:spTree>
    <p:extLst>
      <p:ext uri="{BB962C8B-B14F-4D97-AF65-F5344CB8AC3E}">
        <p14:creationId xmlns:p14="http://schemas.microsoft.com/office/powerpoint/2010/main" val="33553112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2 song on the s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63333" y="985459"/>
            <a:ext cx="6156473" cy="4053852"/>
          </a:xfrm>
          <a:prstGeom prst="rect">
            <a:avLst/>
          </a:prstGeom>
        </p:spPr>
      </p:pic>
      <p:sp>
        <p:nvSpPr>
          <p:cNvPr id="998401" name="Title 1"/>
          <p:cNvSpPr>
            <a:spLocks noGrp="1"/>
          </p:cNvSpPr>
          <p:nvPr>
            <p:ph type="title"/>
          </p:nvPr>
        </p:nvSpPr>
        <p:spPr>
          <a:xfrm>
            <a:off x="78651" y="146094"/>
            <a:ext cx="8349132" cy="817350"/>
          </a:xfrm>
        </p:spPr>
        <p:txBody>
          <a:bodyPr/>
          <a:lstStyle/>
          <a:p>
            <a:pPr algn="r"/>
            <a:r>
              <a:rPr lang="en-US" sz="3600" b="1" dirty="0" smtClean="0">
                <a:latin typeface="Arial" charset="0"/>
                <a:ea typeface="ＭＳ Ｐゴシック" charset="0"/>
              </a:rPr>
              <a:t>Tribulation Saints (15:2)</a:t>
            </a:r>
            <a:endParaRPr lang="en-US" sz="3600" b="1" dirty="0">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0" y="0"/>
            <a:ext cx="292704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2400" b="1" dirty="0" smtClean="0">
                <a:solidFill>
                  <a:srgbClr val="FFFFFF"/>
                </a:solidFill>
                <a:latin typeface="Arial" charset="0"/>
                <a:ea typeface="ＭＳ Ｐゴシック" charset="0"/>
              </a:rPr>
              <a:t>"I </a:t>
            </a:r>
            <a:r>
              <a:rPr lang="en-US" sz="2400" b="1" dirty="0">
                <a:solidFill>
                  <a:srgbClr val="FFFFFF"/>
                </a:solidFill>
                <a:latin typeface="Arial" charset="0"/>
                <a:ea typeface="ＭＳ Ｐゴシック" charset="0"/>
              </a:rPr>
              <a:t>saw before me what seemed to be a glass sea mixed with fire. And on it stood all the people who had been victorious over the beast and his statue and the number representing his name. They were all holding harps that God had given </a:t>
            </a:r>
            <a:r>
              <a:rPr lang="en-US" sz="2400" b="1" dirty="0" smtClean="0">
                <a:solidFill>
                  <a:srgbClr val="FFFFFF"/>
                </a:solidFill>
                <a:latin typeface="Arial" charset="0"/>
                <a:ea typeface="ＭＳ Ｐゴシック" charset="0"/>
              </a:rPr>
              <a:t>them" </a:t>
            </a:r>
            <a:br>
              <a:rPr lang="en-US" sz="2400" b="1" dirty="0" smtClean="0">
                <a:solidFill>
                  <a:srgbClr val="FFFFFF"/>
                </a:solidFill>
                <a:latin typeface="Arial" charset="0"/>
                <a:ea typeface="ＭＳ Ｐゴシック" charset="0"/>
              </a:rPr>
            </a:br>
            <a:r>
              <a:rPr lang="en-US" sz="2400" b="1" dirty="0" smtClean="0">
                <a:solidFill>
                  <a:srgbClr val="FFFFFF"/>
                </a:solidFill>
                <a:latin typeface="Arial" charset="0"/>
                <a:ea typeface="ＭＳ Ｐゴシック" charset="0"/>
              </a:rPr>
              <a:t>(15:2 </a:t>
            </a:r>
            <a:r>
              <a:rPr lang="en-US" sz="2000" b="1" dirty="0" smtClean="0">
                <a:solidFill>
                  <a:srgbClr val="FFFFFF"/>
                </a:solidFill>
                <a:latin typeface="Arial" charset="0"/>
                <a:ea typeface="ＭＳ Ｐゴシック" charset="0"/>
              </a:rPr>
              <a:t>NLT</a:t>
            </a:r>
            <a:r>
              <a:rPr lang="en-US" sz="2400" b="1" dirty="0" smtClean="0">
                <a:solidFill>
                  <a:srgbClr val="FFFFFF"/>
                </a:solidFill>
                <a:latin typeface="Arial" charset="0"/>
                <a:ea typeface="ＭＳ Ｐゴシック" charset="0"/>
              </a:rPr>
              <a:t>).</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0132412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35" y="0"/>
            <a:ext cx="5033394" cy="6858000"/>
          </a:xfrm>
          <a:prstGeom prst="rect">
            <a:avLst/>
          </a:prstGeom>
        </p:spPr>
      </p:pic>
      <p:sp>
        <p:nvSpPr>
          <p:cNvPr id="887810" name="Rectangle 1026"/>
          <p:cNvSpPr>
            <a:spLocks noGrp="1" noChangeArrowheads="1"/>
          </p:cNvSpPr>
          <p:nvPr>
            <p:ph type="ctrTitle"/>
          </p:nvPr>
        </p:nvSpPr>
        <p:spPr>
          <a:xfrm>
            <a:off x="5036529" y="0"/>
            <a:ext cx="4107471" cy="6858000"/>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What right does God have to judge?</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praising-hands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06700"/>
            <a:ext cx="5397500" cy="4051300"/>
          </a:xfrm>
          <a:prstGeom prst="rect">
            <a:avLst/>
          </a:prstGeom>
        </p:spPr>
      </p:pic>
      <p:sp>
        <p:nvSpPr>
          <p:cNvPr id="998401" name="Title 1"/>
          <p:cNvSpPr>
            <a:spLocks noGrp="1"/>
          </p:cNvSpPr>
          <p:nvPr>
            <p:ph type="title"/>
          </p:nvPr>
        </p:nvSpPr>
        <p:spPr>
          <a:xfrm>
            <a:off x="76200" y="47775"/>
            <a:ext cx="8944778" cy="6060925"/>
          </a:xfrm>
        </p:spPr>
        <p:txBody>
          <a:bodyPr anchor="t"/>
          <a:lstStyle/>
          <a:p>
            <a:r>
              <a:rPr lang="en-US" sz="2800" b="1" dirty="0" smtClean="0">
                <a:effectLst>
                  <a:glow rad="165100">
                    <a:schemeClr val="tx1"/>
                  </a:glow>
                </a:effectLst>
              </a:rPr>
              <a:t>"And </a:t>
            </a:r>
            <a:r>
              <a:rPr lang="en-US" sz="2800" b="1" dirty="0">
                <a:effectLst>
                  <a:glow rad="165100">
                    <a:schemeClr val="tx1"/>
                  </a:glow>
                </a:effectLst>
              </a:rPr>
              <a:t>they were singing the song of Moses, </a:t>
            </a:r>
            <a:r>
              <a:rPr lang="en-US" sz="2800" b="1" dirty="0" smtClean="0">
                <a:effectLst>
                  <a:glow rad="165100">
                    <a:schemeClr val="tx1"/>
                  </a:glow>
                </a:effectLst>
              </a:rPr>
              <a:t/>
            </a:r>
            <a:br>
              <a:rPr lang="en-US" sz="2800" b="1" dirty="0" smtClean="0">
                <a:effectLst>
                  <a:glow rad="165100">
                    <a:schemeClr val="tx1"/>
                  </a:glow>
                </a:effectLst>
              </a:rPr>
            </a:br>
            <a:r>
              <a:rPr lang="en-US" sz="2800" b="1" dirty="0" smtClean="0">
                <a:effectLst>
                  <a:glow rad="165100">
                    <a:schemeClr val="tx1"/>
                  </a:glow>
                </a:effectLst>
              </a:rPr>
              <a:t>the </a:t>
            </a:r>
            <a:r>
              <a:rPr lang="en-US" sz="2800" b="1" dirty="0">
                <a:effectLst>
                  <a:glow rad="165100">
                    <a:schemeClr val="tx1"/>
                  </a:glow>
                </a:effectLst>
              </a:rPr>
              <a:t>servant of God, and the song of the Lamb</a:t>
            </a:r>
            <a:r>
              <a:rPr lang="en-US" sz="2800" b="1" dirty="0" smtClean="0">
                <a:effectLst>
                  <a:glow rad="165100">
                    <a:schemeClr val="tx1"/>
                  </a:glow>
                </a:effectLst>
              </a:rPr>
              <a:t>:</a:t>
            </a:r>
            <a:br>
              <a:rPr lang="en-US" sz="2800" b="1" dirty="0" smtClean="0">
                <a:effectLst>
                  <a:glow rad="165100">
                    <a:schemeClr val="tx1"/>
                  </a:glow>
                </a:effectLst>
              </a:rPr>
            </a:br>
            <a:r>
              <a:rPr lang="en-US" sz="2800" b="1" dirty="0">
                <a:effectLst>
                  <a:glow rad="165100">
                    <a:schemeClr val="tx1"/>
                  </a:glow>
                </a:effectLst>
              </a:rPr>
              <a:t/>
            </a:r>
            <a:br>
              <a:rPr lang="en-US" sz="2800" b="1" dirty="0">
                <a:effectLst>
                  <a:glow rad="165100">
                    <a:schemeClr val="tx1"/>
                  </a:glow>
                </a:effectLst>
              </a:rPr>
            </a:br>
            <a:r>
              <a:rPr lang="en-US" sz="2800" b="1" dirty="0">
                <a:effectLst>
                  <a:glow rad="165100">
                    <a:schemeClr val="tx1"/>
                  </a:glow>
                </a:effectLst>
                <a:latin typeface="Arial" charset="0"/>
                <a:ea typeface="ＭＳ Ｐゴシック" charset="0"/>
              </a:rPr>
              <a:t>'</a:t>
            </a:r>
            <a:r>
              <a:rPr lang="en-US" sz="2800" b="1" dirty="0" smtClean="0">
                <a:effectLst>
                  <a:glow rad="165100">
                    <a:schemeClr val="tx1"/>
                  </a:glow>
                </a:effectLst>
                <a:latin typeface="Arial" charset="0"/>
                <a:ea typeface="ＭＳ Ｐゴシック" charset="0"/>
              </a:rPr>
              <a:t>Great </a:t>
            </a:r>
            <a:r>
              <a:rPr lang="en-US" sz="2800" b="1" dirty="0">
                <a:effectLst>
                  <a:glow rad="165100">
                    <a:schemeClr val="tx1"/>
                  </a:glow>
                </a:effectLst>
                <a:latin typeface="Arial" charset="0"/>
                <a:ea typeface="ＭＳ Ｐゴシック" charset="0"/>
              </a:rPr>
              <a:t>and marvelous are your works,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O Lord God, the Almighty.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a:t>
            </a:r>
            <a:r>
              <a:rPr lang="en-US" sz="2800" b="1" dirty="0">
                <a:solidFill>
                  <a:srgbClr val="FFFF00"/>
                </a:solidFill>
                <a:effectLst>
                  <a:glow rad="165100">
                    <a:schemeClr val="tx1"/>
                  </a:glow>
                </a:effectLst>
                <a:latin typeface="Arial" charset="0"/>
                <a:ea typeface="ＭＳ Ｐゴシック" charset="0"/>
              </a:rPr>
              <a:t>Just</a:t>
            </a:r>
            <a:r>
              <a:rPr lang="en-US" sz="2800" b="1" dirty="0">
                <a:effectLst>
                  <a:glow rad="165100">
                    <a:schemeClr val="tx1"/>
                  </a:glow>
                </a:effectLst>
                <a:latin typeface="Arial" charset="0"/>
                <a:ea typeface="ＭＳ Ｐゴシック" charset="0"/>
              </a:rPr>
              <a:t> and true are your ways,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O King of the nations. </a:t>
            </a:r>
            <a:br>
              <a:rPr lang="en-US" sz="2800" b="1" dirty="0">
                <a:effectLst>
                  <a:glow rad="165100">
                    <a:schemeClr val="tx1"/>
                  </a:glow>
                </a:effectLst>
                <a:latin typeface="Arial" charset="0"/>
                <a:ea typeface="ＭＳ Ｐゴシック" charset="0"/>
              </a:rPr>
            </a:br>
            <a:r>
              <a:rPr lang="en-US" sz="2800" b="1" baseline="30000" dirty="0" smtClean="0">
                <a:effectLst>
                  <a:glow rad="165100">
                    <a:schemeClr val="tx1"/>
                  </a:glow>
                </a:effectLst>
                <a:latin typeface="Arial" charset="0"/>
                <a:ea typeface="ＭＳ Ｐゴシック" charset="0"/>
              </a:rPr>
              <a:t>4</a:t>
            </a:r>
            <a:r>
              <a:rPr lang="en-US" sz="2800" b="1" dirty="0" smtClean="0">
                <a:effectLst>
                  <a:glow rad="165100">
                    <a:schemeClr val="tx1"/>
                  </a:glow>
                </a:effectLst>
                <a:latin typeface="Arial" charset="0"/>
                <a:ea typeface="ＭＳ Ｐゴシック" charset="0"/>
              </a:rPr>
              <a:t>Who </a:t>
            </a:r>
            <a:r>
              <a:rPr lang="en-US" sz="2800" b="1" dirty="0">
                <a:effectLst>
                  <a:glow rad="165100">
                    <a:schemeClr val="tx1"/>
                  </a:glow>
                </a:effectLst>
                <a:latin typeface="Arial" charset="0"/>
                <a:ea typeface="ＭＳ Ｐゴシック" charset="0"/>
              </a:rPr>
              <a:t>will not fear you, Lord,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and glorify your name?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For you alone are </a:t>
            </a:r>
            <a:r>
              <a:rPr lang="en-US" sz="2800" b="1" dirty="0">
                <a:solidFill>
                  <a:srgbClr val="FFFF00"/>
                </a:solidFill>
                <a:effectLst>
                  <a:glow rad="165100">
                    <a:schemeClr val="tx1"/>
                  </a:glow>
                </a:effectLst>
                <a:latin typeface="Arial" charset="0"/>
                <a:ea typeface="ＭＳ Ｐゴシック" charset="0"/>
              </a:rPr>
              <a:t>holy</a:t>
            </a:r>
            <a:r>
              <a:rPr lang="en-US" sz="2800" b="1" dirty="0">
                <a:effectLst>
                  <a:glow rad="165100">
                    <a:schemeClr val="tx1"/>
                  </a:glow>
                </a:effectLst>
                <a:latin typeface="Arial" charset="0"/>
                <a:ea typeface="ＭＳ Ｐゴシック" charset="0"/>
              </a:rPr>
              <a:t>.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All nations will come and worship before you, </a:t>
            </a:r>
            <a:br>
              <a:rPr lang="en-US" sz="2800" b="1" dirty="0">
                <a:effectLst>
                  <a:glow rad="165100">
                    <a:schemeClr val="tx1"/>
                  </a:glow>
                </a:effectLst>
                <a:latin typeface="Arial" charset="0"/>
                <a:ea typeface="ＭＳ Ｐゴシック" charset="0"/>
              </a:rPr>
            </a:br>
            <a:r>
              <a:rPr lang="en-US" sz="2800" b="1" dirty="0">
                <a:effectLst>
                  <a:glow rad="165100">
                    <a:schemeClr val="tx1"/>
                  </a:glow>
                </a:effectLst>
                <a:latin typeface="Arial" charset="0"/>
                <a:ea typeface="ＭＳ Ｐゴシック" charset="0"/>
              </a:rPr>
              <a:t>		 for your </a:t>
            </a:r>
            <a:r>
              <a:rPr lang="en-US" sz="2800" b="1" dirty="0">
                <a:solidFill>
                  <a:srgbClr val="FFFF00"/>
                </a:solidFill>
                <a:effectLst>
                  <a:glow rad="165100">
                    <a:schemeClr val="tx1"/>
                  </a:glow>
                </a:effectLst>
                <a:latin typeface="Arial" charset="0"/>
                <a:ea typeface="ＭＳ Ｐゴシック" charset="0"/>
              </a:rPr>
              <a:t>righteous deeds </a:t>
            </a:r>
            <a:r>
              <a:rPr lang="en-US" sz="2800" b="1" dirty="0">
                <a:effectLst>
                  <a:glow rad="165100">
                    <a:schemeClr val="tx1"/>
                  </a:glow>
                </a:effectLst>
                <a:latin typeface="Arial" charset="0"/>
                <a:ea typeface="ＭＳ Ｐゴシック" charset="0"/>
              </a:rPr>
              <a:t>have been </a:t>
            </a:r>
            <a:r>
              <a:rPr lang="en-US" sz="2800" b="1" dirty="0" smtClean="0">
                <a:effectLst>
                  <a:glow rad="165100">
                    <a:schemeClr val="tx1"/>
                  </a:glow>
                </a:effectLst>
                <a:latin typeface="Arial" charset="0"/>
                <a:ea typeface="ＭＳ Ｐゴシック" charset="0"/>
              </a:rPr>
              <a:t>revealed'" (15:3-4 </a:t>
            </a:r>
            <a:r>
              <a:rPr lang="en-US" sz="2400" b="1" dirty="0" smtClean="0">
                <a:effectLst>
                  <a:glow rad="165100">
                    <a:schemeClr val="tx1"/>
                  </a:glow>
                </a:effectLst>
                <a:latin typeface="Arial" charset="0"/>
                <a:ea typeface="ＭＳ Ｐゴシック" charset="0"/>
              </a:rPr>
              <a:t>NLT</a:t>
            </a:r>
            <a:r>
              <a:rPr lang="en-US" sz="2800" b="1" dirty="0" smtClean="0">
                <a:effectLst>
                  <a:glow rad="165100">
                    <a:schemeClr val="tx1"/>
                  </a:glow>
                </a:effectLst>
                <a:latin typeface="Arial" charset="0"/>
                <a:ea typeface="ＭＳ Ｐゴシック" charset="0"/>
              </a:rPr>
              <a:t>).</a:t>
            </a:r>
            <a:endParaRPr lang="en-US" sz="2800" b="1" dirty="0">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20210134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5 heav-san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885"/>
            <a:ext cx="9144000" cy="6843116"/>
          </a:xfrm>
          <a:prstGeom prst="rect">
            <a:avLst/>
          </a:prstGeom>
        </p:spPr>
      </p:pic>
      <p:sp>
        <p:nvSpPr>
          <p:cNvPr id="998401" name="Title 1"/>
          <p:cNvSpPr>
            <a:spLocks noGrp="1"/>
          </p:cNvSpPr>
          <p:nvPr>
            <p:ph type="title"/>
          </p:nvPr>
        </p:nvSpPr>
        <p:spPr>
          <a:xfrm>
            <a:off x="5902476" y="-1"/>
            <a:ext cx="3241524" cy="4015619"/>
          </a:xfrm>
          <a:noFill/>
          <a:ln>
            <a:noFill/>
          </a:ln>
        </p:spPr>
        <p:txBody>
          <a:bodyPr vert="horz" wrap="square" lIns="91440" tIns="45720" rIns="91440" bIns="45720" numCol="1" anchor="t" anchorCtr="0" compatLnSpc="1">
            <a:prstTxWarp prst="textNoShape">
              <a:avLst/>
            </a:prstTxWarp>
          </a:bodyPr>
          <a:lstStyle/>
          <a:p>
            <a:r>
              <a:rPr lang="en-US" sz="2800" b="1" dirty="0"/>
              <a:t>"Then I looked and saw that the Temple in heaven, God</a:t>
            </a:r>
            <a:r>
              <a:rPr lang="fr-FR" sz="2800" b="1" dirty="0"/>
              <a:t>'</a:t>
            </a:r>
            <a:r>
              <a:rPr lang="en-US" sz="2800" b="1" dirty="0"/>
              <a:t>s Tabernacle, was thrown wide open" </a:t>
            </a:r>
            <a:br>
              <a:rPr lang="en-US" sz="2800" b="1" dirty="0"/>
            </a:br>
            <a:r>
              <a:rPr lang="en-US" sz="2800" b="1" dirty="0"/>
              <a:t>(15:5 </a:t>
            </a:r>
            <a:r>
              <a:rPr lang="en-US" sz="2400" b="1" dirty="0"/>
              <a:t>NLT</a:t>
            </a:r>
            <a:r>
              <a:rPr lang="en-US" sz="2800" b="1" dirty="0"/>
              <a:t>).</a:t>
            </a:r>
          </a:p>
        </p:txBody>
      </p:sp>
    </p:spTree>
    <p:extLst>
      <p:ext uri="{BB962C8B-B14F-4D97-AF65-F5344CB8AC3E}">
        <p14:creationId xmlns:p14="http://schemas.microsoft.com/office/powerpoint/2010/main" val="13354101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0" y="0"/>
            <a:ext cx="3930952" cy="6858000"/>
          </a:xfrm>
        </p:spPr>
        <p:txBody>
          <a:bodyPr anchor="ctr"/>
          <a:lstStyle/>
          <a:p>
            <a:r>
              <a:rPr lang="en-US" sz="2800" b="1" dirty="0" smtClean="0">
                <a:effectLst>
                  <a:glow rad="139700">
                    <a:schemeClr val="tx1">
                      <a:alpha val="80000"/>
                    </a:schemeClr>
                  </a:glow>
                </a:effectLst>
              </a:rPr>
              <a:t>"The </a:t>
            </a:r>
            <a:r>
              <a:rPr lang="en-US" sz="2800" b="1" dirty="0">
                <a:effectLst>
                  <a:glow rad="139700">
                    <a:schemeClr val="tx1">
                      <a:alpha val="80000"/>
                    </a:schemeClr>
                  </a:glow>
                </a:effectLst>
              </a:rPr>
              <a:t>seven angels who were holding the seven plagues came out of the Temple. They were clothed in spotless white linen with gold sashes across their </a:t>
            </a:r>
            <a:r>
              <a:rPr lang="en-US" sz="2800" b="1" dirty="0" smtClean="0">
                <a:effectLst>
                  <a:glow rad="139700">
                    <a:schemeClr val="tx1">
                      <a:alpha val="80000"/>
                    </a:schemeClr>
                  </a:glow>
                </a:effectLst>
              </a:rPr>
              <a:t>chests" </a:t>
            </a:r>
            <a:br>
              <a:rPr lang="en-US" sz="2800" b="1" dirty="0" smtClean="0">
                <a:effectLst>
                  <a:glow rad="139700">
                    <a:schemeClr val="tx1">
                      <a:alpha val="80000"/>
                    </a:schemeClr>
                  </a:glow>
                </a:effectLst>
              </a:rPr>
            </a:br>
            <a:r>
              <a:rPr lang="en-US" sz="2800" b="1" dirty="0" smtClean="0">
                <a:effectLst>
                  <a:glow rad="139700">
                    <a:schemeClr val="tx1">
                      <a:alpha val="80000"/>
                    </a:schemeClr>
                  </a:glow>
                </a:effectLst>
              </a:rPr>
              <a:t>(15:6 </a:t>
            </a:r>
            <a:r>
              <a:rPr lang="en-US" sz="2400" b="1" dirty="0" smtClean="0">
                <a:effectLst>
                  <a:glow rad="139700">
                    <a:schemeClr val="tx1">
                      <a:alpha val="80000"/>
                    </a:schemeClr>
                  </a:glow>
                </a:effectLst>
              </a:rPr>
              <a:t>NLT</a:t>
            </a:r>
            <a:r>
              <a:rPr lang="en-US" sz="2800" b="1" dirty="0" smtClean="0">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pic>
        <p:nvPicPr>
          <p:cNvPr id="4" name="Picture 3" descr="rev 15 angel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30952" y="3807"/>
            <a:ext cx="5213048" cy="6854193"/>
          </a:xfrm>
          <a:prstGeom prst="rect">
            <a:avLst/>
          </a:prstGeom>
        </p:spPr>
      </p:pic>
    </p:spTree>
    <p:extLst>
      <p:ext uri="{BB962C8B-B14F-4D97-AF65-F5344CB8AC3E}">
        <p14:creationId xmlns:p14="http://schemas.microsoft.com/office/powerpoint/2010/main" val="269938214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5v5 angels-given-bowl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2255"/>
            <a:ext cx="9144000" cy="6835745"/>
          </a:xfrm>
          <a:prstGeom prst="rect">
            <a:avLst/>
          </a:prstGeom>
        </p:spPr>
      </p:pic>
      <p:sp>
        <p:nvSpPr>
          <p:cNvPr id="998401" name="Title 1"/>
          <p:cNvSpPr>
            <a:spLocks noGrp="1"/>
          </p:cNvSpPr>
          <p:nvPr>
            <p:ph type="title"/>
          </p:nvPr>
        </p:nvSpPr>
        <p:spPr>
          <a:xfrm>
            <a:off x="0" y="1"/>
            <a:ext cx="9144000" cy="1681238"/>
          </a:xfrm>
        </p:spPr>
        <p:txBody>
          <a:bodyPr anchor="t"/>
          <a:lstStyle/>
          <a:p>
            <a:r>
              <a:rPr lang="en-US" sz="2800" b="1" dirty="0" smtClean="0">
                <a:solidFill>
                  <a:schemeClr val="tx1"/>
                </a:solidFill>
                <a:effectLst>
                  <a:glow rad="190500">
                    <a:schemeClr val="bg1">
                      <a:alpha val="92000"/>
                    </a:schemeClr>
                  </a:glow>
                </a:effectLst>
              </a:rPr>
              <a:t>"Then </a:t>
            </a:r>
            <a:r>
              <a:rPr lang="en-US" sz="2800" b="1" dirty="0">
                <a:solidFill>
                  <a:schemeClr val="tx1"/>
                </a:solidFill>
                <a:effectLst>
                  <a:glow rad="190500">
                    <a:schemeClr val="bg1">
                      <a:alpha val="92000"/>
                    </a:schemeClr>
                  </a:glow>
                </a:effectLst>
              </a:rPr>
              <a:t>one of the four living beings handed each of the seven angels a gold bowl filled with the wrath of God, who lives forever and </a:t>
            </a:r>
            <a:r>
              <a:rPr lang="en-US" sz="2800" b="1" dirty="0" smtClean="0">
                <a:solidFill>
                  <a:schemeClr val="tx1"/>
                </a:solidFill>
                <a:effectLst>
                  <a:glow rad="190500">
                    <a:schemeClr val="bg1">
                      <a:alpha val="92000"/>
                    </a:schemeClr>
                  </a:glow>
                </a:effectLst>
              </a:rPr>
              <a:t>ever" (15:7 </a:t>
            </a:r>
            <a:r>
              <a:rPr lang="en-US" sz="2400" b="1" dirty="0" smtClean="0">
                <a:solidFill>
                  <a:schemeClr val="tx1"/>
                </a:solidFill>
                <a:effectLst>
                  <a:glow rad="190500">
                    <a:schemeClr val="bg1">
                      <a:alpha val="92000"/>
                    </a:schemeClr>
                  </a:glow>
                </a:effectLst>
              </a:rPr>
              <a:t>NLT</a:t>
            </a:r>
            <a:r>
              <a:rPr lang="en-US" sz="2800" b="1" dirty="0" smtClean="0">
                <a:solidFill>
                  <a:schemeClr val="tx1"/>
                </a:solidFill>
                <a:effectLst>
                  <a:glow rad="190500">
                    <a:schemeClr val="bg1">
                      <a:alpha val="92000"/>
                    </a:schemeClr>
                  </a:glow>
                </a:effectLst>
              </a:rPr>
              <a:t>).</a:t>
            </a:r>
            <a:endParaRPr lang="en-US" sz="2800" b="1" dirty="0">
              <a:solidFill>
                <a:schemeClr val="tx1"/>
              </a:solidFill>
              <a:effectLst>
                <a:glow rad="190500">
                  <a:schemeClr val="bg1">
                    <a:alpha val="92000"/>
                  </a:schemeClr>
                </a:glow>
              </a:effectLst>
              <a:latin typeface="Arial" charset="0"/>
              <a:ea typeface="ＭＳ Ｐゴシック" charset="0"/>
            </a:endParaRPr>
          </a:p>
        </p:txBody>
      </p:sp>
    </p:spTree>
    <p:extLst>
      <p:ext uri="{BB962C8B-B14F-4D97-AF65-F5344CB8AC3E}">
        <p14:creationId xmlns:p14="http://schemas.microsoft.com/office/powerpoint/2010/main" val="47830086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 15 cloud-incense-prayer.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661" y="0"/>
            <a:ext cx="9170662" cy="6845896"/>
          </a:xfrm>
          <a:prstGeom prst="rect">
            <a:avLst/>
          </a:prstGeom>
        </p:spPr>
      </p:pic>
      <p:sp>
        <p:nvSpPr>
          <p:cNvPr id="998401" name="Title 1"/>
          <p:cNvSpPr>
            <a:spLocks noGrp="1"/>
          </p:cNvSpPr>
          <p:nvPr>
            <p:ph type="title"/>
          </p:nvPr>
        </p:nvSpPr>
        <p:spPr>
          <a:xfrm>
            <a:off x="0" y="0"/>
            <a:ext cx="2648857" cy="6858000"/>
          </a:xfrm>
        </p:spPr>
        <p:txBody>
          <a:bodyPr anchor="t"/>
          <a:lstStyle/>
          <a:p>
            <a:r>
              <a:rPr lang="en-US" sz="2800" b="1" dirty="0" smtClean="0">
                <a:effectLst>
                  <a:glow rad="139700">
                    <a:schemeClr val="tx1">
                      <a:alpha val="80000"/>
                    </a:schemeClr>
                  </a:glow>
                </a:effectLst>
              </a:rPr>
              <a:t>"The </a:t>
            </a:r>
            <a:r>
              <a:rPr lang="en-US" sz="2800" b="1" dirty="0">
                <a:effectLst>
                  <a:glow rad="139700">
                    <a:schemeClr val="tx1">
                      <a:alpha val="80000"/>
                    </a:schemeClr>
                  </a:glow>
                </a:effectLst>
              </a:rPr>
              <a:t>Temple was filled with smoke from </a:t>
            </a:r>
            <a:r>
              <a:rPr lang="en-US" sz="2800" b="1" dirty="0" smtClean="0">
                <a:effectLst>
                  <a:glow rad="139700">
                    <a:schemeClr val="tx1">
                      <a:alpha val="80000"/>
                    </a:schemeClr>
                  </a:glow>
                </a:effectLst>
              </a:rPr>
              <a:t>God</a:t>
            </a:r>
            <a:r>
              <a:rPr lang="fr-FR" sz="2800" b="1" dirty="0" smtClean="0">
                <a:effectLst>
                  <a:glow rad="139700">
                    <a:schemeClr val="tx1">
                      <a:alpha val="80000"/>
                    </a:schemeClr>
                  </a:glow>
                </a:effectLst>
              </a:rPr>
              <a:t>'</a:t>
            </a:r>
            <a:r>
              <a:rPr lang="en-US" sz="2800" b="1" dirty="0" smtClean="0">
                <a:effectLst>
                  <a:glow rad="139700">
                    <a:schemeClr val="tx1">
                      <a:alpha val="80000"/>
                    </a:schemeClr>
                  </a:glow>
                </a:effectLst>
              </a:rPr>
              <a:t>s </a:t>
            </a:r>
            <a:r>
              <a:rPr lang="en-US" sz="2800" b="1" dirty="0">
                <a:effectLst>
                  <a:glow rad="139700">
                    <a:schemeClr val="tx1">
                      <a:alpha val="80000"/>
                    </a:schemeClr>
                  </a:glow>
                </a:effectLst>
              </a:rPr>
              <a:t>glory and power. No one could enter the Temple until the seven angels had completed pouring out the seven </a:t>
            </a:r>
            <a:r>
              <a:rPr lang="en-US" sz="2800" b="1" dirty="0" smtClean="0">
                <a:effectLst>
                  <a:glow rad="139700">
                    <a:schemeClr val="tx1">
                      <a:alpha val="80000"/>
                    </a:schemeClr>
                  </a:glow>
                </a:effectLst>
              </a:rPr>
              <a:t>plagues" </a:t>
            </a:r>
            <a:br>
              <a:rPr lang="en-US" sz="2800" b="1" dirty="0" smtClean="0">
                <a:effectLst>
                  <a:glow rad="139700">
                    <a:schemeClr val="tx1">
                      <a:alpha val="80000"/>
                    </a:schemeClr>
                  </a:glow>
                </a:effectLst>
              </a:rPr>
            </a:br>
            <a:r>
              <a:rPr lang="en-US" sz="2800" b="1" dirty="0" smtClean="0">
                <a:effectLst>
                  <a:glow rad="139700">
                    <a:schemeClr val="tx1">
                      <a:alpha val="80000"/>
                    </a:schemeClr>
                  </a:glow>
                </a:effectLst>
              </a:rPr>
              <a:t>(15:8 </a:t>
            </a:r>
            <a:r>
              <a:rPr lang="en-US" sz="2400" b="1" dirty="0" smtClean="0">
                <a:effectLst>
                  <a:glow rad="139700">
                    <a:schemeClr val="tx1">
                      <a:alpha val="80000"/>
                    </a:schemeClr>
                  </a:glow>
                </a:effectLst>
              </a:rPr>
              <a:t>NLT</a:t>
            </a:r>
            <a:r>
              <a:rPr lang="en-US" sz="2800" b="1" dirty="0" smtClean="0">
                <a:effectLst>
                  <a:glow rad="139700">
                    <a:schemeClr val="tx1">
                      <a:alpha val="80000"/>
                    </a:schemeClr>
                  </a:glow>
                </a:effectLst>
              </a:rPr>
              <a:t>).</a:t>
            </a:r>
            <a:endParaRPr lang="en-US" sz="2800" b="1" dirty="0">
              <a:effectLst>
                <a:glow rad="139700">
                  <a:schemeClr val="tx1">
                    <a:alpha val="80000"/>
                  </a:schemeClr>
                </a:glow>
              </a:effectLst>
              <a:latin typeface="Arial" charset="0"/>
              <a:ea typeface="ＭＳ Ｐゴシック" charset="0"/>
            </a:endParaRPr>
          </a:p>
        </p:txBody>
      </p:sp>
    </p:spTree>
    <p:extLst>
      <p:ext uri="{BB962C8B-B14F-4D97-AF65-F5344CB8AC3E}">
        <p14:creationId xmlns:p14="http://schemas.microsoft.com/office/powerpoint/2010/main" val="28308823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en-US" sz="4800" b="1" kern="1200" dirty="0" smtClean="0">
                <a:effectLst>
                  <a:glow rad="152400">
                    <a:schemeClr val="tx1"/>
                  </a:glow>
                </a:effectLst>
              </a:rPr>
              <a:t>I.  God </a:t>
            </a:r>
            <a:r>
              <a:rPr lang="en-US" sz="4800" b="1" kern="1200" dirty="0">
                <a:effectLst>
                  <a:glow rad="152400">
                    <a:schemeClr val="tx1"/>
                  </a:glow>
                </a:effectLst>
              </a:rPr>
              <a:t>alone is </a:t>
            </a:r>
            <a:r>
              <a:rPr lang="en-US" sz="4800" b="1" kern="1200" dirty="0">
                <a:solidFill>
                  <a:srgbClr val="FFFF00"/>
                </a:solidFill>
                <a:effectLst>
                  <a:glow rad="152400">
                    <a:schemeClr val="tx1"/>
                  </a:glow>
                </a:effectLst>
              </a:rPr>
              <a:t>holy</a:t>
            </a:r>
            <a:r>
              <a:rPr lang="en-US" sz="4800" b="1" kern="1200" dirty="0">
                <a:effectLst>
                  <a:glow rad="152400">
                    <a:schemeClr val="tx1"/>
                  </a:glow>
                </a:effectLst>
              </a:rPr>
              <a:t> (Rev. 15)</a:t>
            </a:r>
            <a:r>
              <a:rPr lang="en-US" sz="4800" b="1" kern="1200" dirty="0" smtClean="0">
                <a:effectLst>
                  <a:glow rad="152400">
                    <a:schemeClr val="tx1"/>
                  </a:glow>
                </a:effectLst>
              </a:rPr>
              <a:t>.</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effectLst>
                  <a:glow rad="152400">
                    <a:schemeClr val="tx1"/>
                  </a:glow>
                </a:effectLst>
              </a:rPr>
              <a:t>Why </a:t>
            </a:r>
            <a:r>
              <a:rPr lang="en-US" sz="2800" b="1" i="1" dirty="0">
                <a:effectLst>
                  <a:glow rad="152400">
                    <a:schemeClr val="tx1"/>
                  </a:glow>
                </a:effectLst>
              </a:rPr>
              <a:t>does God have the </a:t>
            </a:r>
            <a:r>
              <a:rPr lang="en-US" sz="2800" b="1" i="1" dirty="0" smtClean="0">
                <a:effectLst>
                  <a:glow rad="152400">
                    <a:schemeClr val="tx1"/>
                  </a:glow>
                </a:effectLst>
              </a:rPr>
              <a:t>right to </a:t>
            </a:r>
            <a:r>
              <a:rPr lang="en-US" sz="2800" b="1" i="1" dirty="0">
                <a:effectLst>
                  <a:glow rad="152400">
                    <a:schemeClr val="tx1"/>
                  </a:glow>
                </a:effectLst>
              </a:rPr>
              <a:t>judge the </a:t>
            </a:r>
            <a:r>
              <a:rPr lang="en-US" sz="2800" b="1" i="1" dirty="0" smtClean="0">
                <a:effectLst>
                  <a:glow rad="152400">
                    <a:schemeClr val="tx1"/>
                  </a:glow>
                </a:effectLst>
              </a:rPr>
              <a:t>world?</a:t>
            </a:r>
            <a:endParaRPr lang="en-US" sz="2800" b="1" i="1" dirty="0">
              <a:effectLst>
                <a:glow rad="152400">
                  <a:schemeClr val="tx1"/>
                </a:glow>
              </a:effectLst>
              <a:latin typeface="Times New Roman" charset="0"/>
              <a:ea typeface="ＭＳ Ｐゴシック" charset="0"/>
              <a:cs typeface="ＭＳ Ｐゴシック" charset="0"/>
            </a:endParaRPr>
          </a:p>
        </p:txBody>
      </p:sp>
      <p:sp>
        <p:nvSpPr>
          <p:cNvPr id="5" name="Rectangle 4"/>
          <p:cNvSpPr/>
          <p:nvPr/>
        </p:nvSpPr>
        <p:spPr>
          <a:xfrm rot="20826573">
            <a:off x="3865301" y="1378513"/>
            <a:ext cx="4840003" cy="3416320"/>
          </a:xfrm>
          <a:prstGeom prst="rect">
            <a:avLst/>
          </a:prstGeom>
          <a:solidFill>
            <a:srgbClr val="FF6600"/>
          </a:solidFill>
        </p:spPr>
        <p:txBody>
          <a:bodyPr wrap="square" lIns="91440" tIns="45720" rIns="91440" bIns="45720">
            <a:spAutoFit/>
          </a:bodyPr>
          <a:lstStyle/>
          <a:p>
            <a:pPr algn="ctr"/>
            <a:r>
              <a:rPr lang="en-US" sz="72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But </a:t>
            </a:r>
            <a:r>
              <a:rPr lang="en-US" sz="7200" b="1" i="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how</a:t>
            </a:r>
            <a:r>
              <a:rPr lang="en-US" sz="72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rPr>
              <a:t> will he judge?</a:t>
            </a:r>
            <a:endParaRPr lang="en-US" sz="7200" b="1" dirty="0">
              <a:ln w="31550" cmpd="sng">
                <a:gradFill>
                  <a:gsLst>
                    <a:gs pos="70000">
                      <a:srgbClr val="2D2DB9">
                        <a:shade val="50000"/>
                        <a:satMod val="190000"/>
                      </a:srgbClr>
                    </a:gs>
                    <a:gs pos="0">
                      <a:srgbClr val="2D2DB9">
                        <a:tint val="77000"/>
                        <a:satMod val="180000"/>
                      </a:srgbClr>
                    </a:gs>
                  </a:gsLst>
                  <a:lin ang="5400000"/>
                </a:gradFill>
                <a:prstDash val="solid"/>
              </a:ln>
              <a:solidFill>
                <a:srgbClr val="2D2DB9">
                  <a:tint val="15000"/>
                  <a:satMod val="200000"/>
                </a:srgb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84934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70322"/>
            <a:ext cx="9156700" cy="659961"/>
          </a:xfrm>
          <a:prstGeom prst="rect">
            <a:avLst/>
          </a:prstGeom>
        </p:spPr>
      </p:pic>
      <p:sp>
        <p:nvSpPr>
          <p:cNvPr id="998401" name="Title 1"/>
          <p:cNvSpPr>
            <a:spLocks noGrp="1"/>
          </p:cNvSpPr>
          <p:nvPr>
            <p:ph type="title"/>
          </p:nvPr>
        </p:nvSpPr>
        <p:spPr>
          <a:xfrm>
            <a:off x="209221" y="972738"/>
            <a:ext cx="8586116" cy="817350"/>
          </a:xfrm>
        </p:spPr>
        <p:txBody>
          <a:bodyPr/>
          <a:lstStyle/>
          <a:p>
            <a:pPr marL="481013" indent="-481013" algn="l"/>
            <a:r>
              <a:rPr lang="en-US" sz="3200" b="1" dirty="0" smtClean="0">
                <a:effectLst>
                  <a:glow rad="101600">
                    <a:schemeClr val="tx1">
                      <a:alpha val="75000"/>
                    </a:schemeClr>
                  </a:glow>
                </a:effectLst>
                <a:latin typeface="Arial" charset="0"/>
                <a:ea typeface="ＭＳ Ｐゴシック" charset="0"/>
              </a:rPr>
              <a:t>II</a:t>
            </a:r>
            <a:r>
              <a:rPr lang="en-US" sz="3200" b="1" dirty="0">
                <a:effectLst>
                  <a:glow rad="101600">
                    <a:schemeClr val="tx1">
                      <a:alpha val="75000"/>
                    </a:schemeClr>
                  </a:glow>
                </a:effectLst>
                <a:latin typeface="Arial" charset="0"/>
                <a:ea typeface="ＭＳ Ｐゴシック" charset="0"/>
              </a:rPr>
              <a:t>. Christ will judge the earth through seven bowls before he </a:t>
            </a:r>
            <a:r>
              <a:rPr lang="en-US" sz="3200" b="1" dirty="0">
                <a:solidFill>
                  <a:srgbClr val="FFFF00"/>
                </a:solidFill>
                <a:effectLst>
                  <a:glow rad="101600">
                    <a:schemeClr val="tx1">
                      <a:alpha val="75000"/>
                    </a:schemeClr>
                  </a:glow>
                </a:effectLst>
                <a:latin typeface="Arial" charset="0"/>
                <a:ea typeface="ＭＳ Ｐゴシック" charset="0"/>
              </a:rPr>
              <a:t>returns</a:t>
            </a:r>
            <a:r>
              <a:rPr lang="en-US" sz="3200" b="1" dirty="0">
                <a:effectLst>
                  <a:glow rad="101600">
                    <a:schemeClr val="tx1">
                      <a:alpha val="75000"/>
                    </a:schemeClr>
                  </a:glow>
                </a:effectLst>
                <a:latin typeface="Arial" charset="0"/>
                <a:ea typeface="ＭＳ Ｐゴシック" charset="0"/>
              </a:rPr>
              <a:t> (Rev. 16). </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Sores afflict those who accepted the mark of the Beast (16:2)</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6" name="Title 1"/>
          <p:cNvSpPr txBox="1">
            <a:spLocks/>
          </p:cNvSpPr>
          <p:nvPr/>
        </p:nvSpPr>
        <p:spPr bwMode="auto">
          <a:xfrm>
            <a:off x="1350299" y="3189207"/>
            <a:ext cx="1306096"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Sea turns to blood; all sea creatures die (16:3)</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7" name="Title 1"/>
          <p:cNvSpPr txBox="1">
            <a:spLocks/>
          </p:cNvSpPr>
          <p:nvPr/>
        </p:nvSpPr>
        <p:spPr bwMode="auto">
          <a:xfrm>
            <a:off x="2699303"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Rivers turn to blood (16:4-7)</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8" name="Title 1"/>
          <p:cNvSpPr txBox="1">
            <a:spLocks/>
          </p:cNvSpPr>
          <p:nvPr/>
        </p:nvSpPr>
        <p:spPr bwMode="auto">
          <a:xfrm>
            <a:off x="3946054"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Mankind scorched by the sun, blasphemes God (16:8-9)</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9" name="Title 1"/>
          <p:cNvSpPr txBox="1">
            <a:spLocks/>
          </p:cNvSpPr>
          <p:nvPr/>
        </p:nvSpPr>
        <p:spPr bwMode="auto">
          <a:xfrm>
            <a:off x="5192805" y="3189207"/>
            <a:ext cx="1239949"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Beast</a:t>
            </a:r>
            <a:r>
              <a:rPr lang="fr-FR" sz="1800" b="1" dirty="0" smtClean="0">
                <a:solidFill>
                  <a:srgbClr val="FFFFFF"/>
                </a:solidFill>
                <a:effectLst>
                  <a:glow rad="101600">
                    <a:srgbClr val="000000">
                      <a:alpha val="75000"/>
                    </a:srgbClr>
                  </a:glow>
                </a:effectLst>
                <a:latin typeface="Arial" charset="0"/>
                <a:ea typeface="ＭＳ Ｐゴシック" charset="0"/>
              </a:rPr>
              <a:t>'</a:t>
            </a:r>
            <a:r>
              <a:rPr lang="en-US" sz="1800" b="1" dirty="0" smtClean="0">
                <a:solidFill>
                  <a:srgbClr val="FFFFFF"/>
                </a:solidFill>
                <a:effectLst>
                  <a:glow rad="101600">
                    <a:srgbClr val="000000">
                      <a:alpha val="75000"/>
                    </a:srgbClr>
                  </a:glow>
                </a:effectLst>
                <a:latin typeface="Arial" charset="0"/>
                <a:ea typeface="ＭＳ Ｐゴシック" charset="0"/>
              </a:rPr>
              <a:t>s seat of govern-</a:t>
            </a:r>
            <a:r>
              <a:rPr lang="en-US" sz="1800" b="1" dirty="0" err="1" smtClean="0">
                <a:solidFill>
                  <a:srgbClr val="FFFFFF"/>
                </a:solidFill>
                <a:effectLst>
                  <a:glow rad="101600">
                    <a:srgbClr val="000000">
                      <a:alpha val="75000"/>
                    </a:srgbClr>
                  </a:glow>
                </a:effectLst>
                <a:latin typeface="Arial" charset="0"/>
                <a:ea typeface="ＭＳ Ｐゴシック" charset="0"/>
              </a:rPr>
              <a:t>ment</a:t>
            </a:r>
            <a:r>
              <a:rPr lang="en-US" sz="1800" b="1" dirty="0" smtClean="0">
                <a:solidFill>
                  <a:srgbClr val="FFFFFF"/>
                </a:solidFill>
                <a:effectLst>
                  <a:glow rad="101600">
                    <a:srgbClr val="000000">
                      <a:alpha val="75000"/>
                    </a:srgbClr>
                  </a:glow>
                </a:effectLst>
                <a:latin typeface="Arial" charset="0"/>
                <a:ea typeface="ＭＳ Ｐゴシック" charset="0"/>
              </a:rPr>
              <a:t> is afflicted (16:10-11)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1" name="Title 1"/>
          <p:cNvSpPr txBox="1">
            <a:spLocks/>
          </p:cNvSpPr>
          <p:nvPr/>
        </p:nvSpPr>
        <p:spPr bwMode="auto">
          <a:xfrm>
            <a:off x="7844384" y="3189207"/>
            <a:ext cx="1299616"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earth is utterly shaken (16:17-21)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0" name="Title 1"/>
          <p:cNvSpPr txBox="1">
            <a:spLocks/>
          </p:cNvSpPr>
          <p:nvPr/>
        </p:nvSpPr>
        <p:spPr bwMode="auto">
          <a:xfrm>
            <a:off x="6475662" y="3189207"/>
            <a:ext cx="1325814" cy="270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Euphrates is dried up; world armies gather to </a:t>
            </a:r>
            <a:r>
              <a:rPr lang="en-US" sz="1800" b="1" dirty="0" err="1" smtClean="0">
                <a:solidFill>
                  <a:srgbClr val="FFFFFF"/>
                </a:solidFill>
                <a:effectLst>
                  <a:glow rad="101600">
                    <a:srgbClr val="000000">
                      <a:alpha val="75000"/>
                    </a:srgbClr>
                  </a:glow>
                </a:effectLst>
                <a:latin typeface="Arial" charset="0"/>
                <a:ea typeface="ＭＳ Ｐゴシック" charset="0"/>
              </a:rPr>
              <a:t>Arma-geddon</a:t>
            </a:r>
            <a:r>
              <a:rPr lang="en-US" sz="1800" b="1" dirty="0" smtClean="0">
                <a:solidFill>
                  <a:srgbClr val="FFFFFF"/>
                </a:solidFill>
                <a:effectLst>
                  <a:glow rad="101600">
                    <a:srgbClr val="000000">
                      <a:alpha val="75000"/>
                    </a:srgbClr>
                  </a:glow>
                </a:effectLst>
                <a:latin typeface="Arial" charset="0"/>
                <a:ea typeface="ＭＳ Ｐゴシック" charset="0"/>
              </a:rPr>
              <a:t> (16:12-16)</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2" name="Title 1"/>
          <p:cNvSpPr txBox="1">
            <a:spLocks/>
          </p:cNvSpPr>
          <p:nvPr/>
        </p:nvSpPr>
        <p:spPr bwMode="auto">
          <a:xfrm>
            <a:off x="103548" y="2118337"/>
            <a:ext cx="1203843" cy="3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1st</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3" name="Title 1"/>
          <p:cNvSpPr txBox="1">
            <a:spLocks/>
          </p:cNvSpPr>
          <p:nvPr/>
        </p:nvSpPr>
        <p:spPr bwMode="auto">
          <a:xfrm>
            <a:off x="1350299" y="2118337"/>
            <a:ext cx="1306096" cy="3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2nd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4" name="Title 1"/>
          <p:cNvSpPr txBox="1">
            <a:spLocks/>
          </p:cNvSpPr>
          <p:nvPr/>
        </p:nvSpPr>
        <p:spPr bwMode="auto">
          <a:xfrm>
            <a:off x="2699303" y="2118337"/>
            <a:ext cx="1203843" cy="3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3rd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5" name="Title 1"/>
          <p:cNvSpPr txBox="1">
            <a:spLocks/>
          </p:cNvSpPr>
          <p:nvPr/>
        </p:nvSpPr>
        <p:spPr bwMode="auto">
          <a:xfrm>
            <a:off x="3946054" y="2118337"/>
            <a:ext cx="1203843" cy="4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4th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6" name="Title 1"/>
          <p:cNvSpPr txBox="1">
            <a:spLocks/>
          </p:cNvSpPr>
          <p:nvPr/>
        </p:nvSpPr>
        <p:spPr bwMode="auto">
          <a:xfrm>
            <a:off x="5192805" y="2118337"/>
            <a:ext cx="1239949" cy="42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5th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7" name="Title 1"/>
          <p:cNvSpPr txBox="1">
            <a:spLocks/>
          </p:cNvSpPr>
          <p:nvPr/>
        </p:nvSpPr>
        <p:spPr bwMode="auto">
          <a:xfrm>
            <a:off x="7844384" y="2118337"/>
            <a:ext cx="1299616"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7th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8" name="Title 1"/>
          <p:cNvSpPr txBox="1">
            <a:spLocks/>
          </p:cNvSpPr>
          <p:nvPr/>
        </p:nvSpPr>
        <p:spPr bwMode="auto">
          <a:xfrm>
            <a:off x="6475662" y="2118337"/>
            <a:ext cx="1325814" cy="4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6th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20"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effectLst>
                  <a:glow rad="152400">
                    <a:schemeClr val="tx1"/>
                  </a:glow>
                </a:effectLst>
              </a:rPr>
              <a:t>How will God judge </a:t>
            </a:r>
            <a:r>
              <a:rPr lang="en-US" sz="2800" b="1" i="1" dirty="0">
                <a:effectLst>
                  <a:glow rad="152400">
                    <a:schemeClr val="tx1"/>
                  </a:glow>
                </a:effectLst>
              </a:rPr>
              <a:t>the </a:t>
            </a:r>
            <a:r>
              <a:rPr lang="en-US" sz="2800" b="1" i="1" dirty="0" smtClean="0">
                <a:effectLst>
                  <a:glow rad="152400">
                    <a:schemeClr val="tx1"/>
                  </a:glow>
                </a:effectLst>
              </a:rPr>
              <a:t>world?</a:t>
            </a:r>
            <a:endParaRPr lang="en-US" sz="2800" b="1" i="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948701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80924" y="1035635"/>
            <a:ext cx="7077241" cy="4832964"/>
          </a:xfrm>
          <a:prstGeom prst="cloudCallout">
            <a:avLst>
              <a:gd name="adj1" fmla="val -52057"/>
              <a:gd name="adj2" fmla="val -67473"/>
            </a:avLst>
          </a:prstGeom>
          <a:solidFill>
            <a:srgbClr val="00009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046727" y="1306872"/>
            <a:ext cx="5967566" cy="4253501"/>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sz="3200" b="1" kern="1200" dirty="0" smtClean="0">
                <a:effectLst>
                  <a:glow rad="241300">
                    <a:schemeClr val="tx1">
                      <a:alpha val="75000"/>
                    </a:schemeClr>
                  </a:glow>
                </a:effectLst>
                <a:latin typeface="Arial" charset="0"/>
                <a:ea typeface="ＭＳ Ｐゴシック" charset="0"/>
                <a:cs typeface="ＭＳ Ｐゴシック" charset="0"/>
              </a:rPr>
              <a:t>"Then </a:t>
            </a:r>
            <a:r>
              <a:rPr lang="en-US" sz="3200" b="1" kern="1200" dirty="0">
                <a:effectLst>
                  <a:glow rad="241300">
                    <a:schemeClr val="tx1">
                      <a:alpha val="75000"/>
                    </a:schemeClr>
                  </a:glow>
                </a:effectLst>
                <a:latin typeface="Arial" charset="0"/>
                <a:ea typeface="ＭＳ Ｐゴシック" charset="0"/>
                <a:cs typeface="ＭＳ Ｐゴシック" charset="0"/>
              </a:rPr>
              <a:t>I heard a mighty voice from the Temple say to the seven angels, </a:t>
            </a:r>
            <a:r>
              <a:rPr lang="en-US" sz="3200" b="1" kern="1200" dirty="0" smtClean="0">
                <a:effectLst>
                  <a:glow rad="241300">
                    <a:schemeClr val="tx1">
                      <a:alpha val="75000"/>
                    </a:schemeClr>
                  </a:glow>
                </a:effectLst>
                <a:latin typeface="Arial" charset="0"/>
                <a:ea typeface="ＭＳ Ｐゴシック" charset="0"/>
                <a:cs typeface="ＭＳ Ｐゴシック" charset="0"/>
              </a:rPr>
              <a:t>'Go </a:t>
            </a:r>
            <a:r>
              <a:rPr lang="en-US" sz="3200" b="1" kern="1200" dirty="0">
                <a:effectLst>
                  <a:glow rad="241300">
                    <a:schemeClr val="tx1">
                      <a:alpha val="75000"/>
                    </a:schemeClr>
                  </a:glow>
                </a:effectLst>
                <a:latin typeface="Arial" charset="0"/>
                <a:ea typeface="ＭＳ Ｐゴシック" charset="0"/>
                <a:cs typeface="ＭＳ Ｐゴシック" charset="0"/>
              </a:rPr>
              <a:t>your ways and pour out on the earth the seven bowls containing God’s </a:t>
            </a:r>
            <a:r>
              <a:rPr lang="en-US" sz="3200" b="1" kern="1200" dirty="0" smtClean="0">
                <a:effectLst>
                  <a:glow rad="241300">
                    <a:schemeClr val="tx1">
                      <a:alpha val="75000"/>
                    </a:schemeClr>
                  </a:glow>
                </a:effectLst>
                <a:latin typeface="Arial" charset="0"/>
                <a:ea typeface="ＭＳ Ｐゴシック" charset="0"/>
                <a:cs typeface="ＭＳ Ｐゴシック" charset="0"/>
              </a:rPr>
              <a:t>wrath'" (16:1 </a:t>
            </a:r>
            <a:r>
              <a:rPr lang="en-US" sz="2800" b="1" kern="1200" dirty="0" smtClean="0">
                <a:effectLst>
                  <a:glow rad="241300">
                    <a:schemeClr val="tx1">
                      <a:alpha val="75000"/>
                    </a:schemeClr>
                  </a:glow>
                </a:effectLst>
                <a:latin typeface="Arial" charset="0"/>
                <a:ea typeface="ＭＳ Ｐゴシック" charset="0"/>
                <a:cs typeface="ＭＳ Ｐゴシック" charset="0"/>
              </a:rPr>
              <a:t>NLT</a:t>
            </a:r>
            <a:r>
              <a:rPr lang="en-US" sz="3200" b="1" kern="1200" dirty="0" smtClean="0">
                <a:effectLst>
                  <a:glow rad="241300">
                    <a:schemeClr val="tx1">
                      <a:alpha val="75000"/>
                    </a:schemeClr>
                  </a:glow>
                </a:effectLst>
                <a:latin typeface="Arial" charset="0"/>
                <a:ea typeface="ＭＳ Ｐゴシック" charset="0"/>
                <a:cs typeface="ＭＳ Ｐゴシック" charset="0"/>
              </a:rPr>
              <a:t>).</a:t>
            </a:r>
            <a:endParaRPr lang="en-US" sz="3200" b="1" kern="1200" dirty="0">
              <a:effectLst>
                <a:glow rad="2413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43707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a:latin typeface="Arial" charset="0"/>
                <a:ea typeface="ＭＳ Ｐゴシック" charset="0"/>
              </a:rPr>
              <a:t>Christ </a:t>
            </a:r>
            <a:r>
              <a:rPr lang="en-US" b="1" dirty="0" smtClean="0">
                <a:latin typeface="Arial" charset="0"/>
                <a:ea typeface="ＭＳ Ｐゴシック" charset="0"/>
              </a:rPr>
              <a:t>Among </a:t>
            </a:r>
            <a:r>
              <a:rPr lang="en-US" b="1" dirty="0">
                <a:latin typeface="Arial" charset="0"/>
                <a:ea typeface="ＭＳ Ｐゴシック" charset="0"/>
              </a:rPr>
              <a:t>the Lamp 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6509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smtClean="0">
                <a:latin typeface="Arial" charset="0"/>
                <a:ea typeface="ＭＳ Ｐゴシック" charset="0"/>
              </a:rPr>
              <a:t>"…voice of many waters" </a:t>
            </a:r>
            <a:br>
              <a:rPr lang="en-US" sz="4800" b="1" dirty="0" smtClean="0">
                <a:latin typeface="Arial" charset="0"/>
                <a:ea typeface="ＭＳ Ｐゴシック" charset="0"/>
              </a:rPr>
            </a:br>
            <a:r>
              <a:rPr lang="en-US" sz="4800" b="1" dirty="0" smtClean="0">
                <a:latin typeface="Arial" charset="0"/>
                <a:ea typeface="ＭＳ Ｐゴシック" charset="0"/>
              </a:rPr>
              <a:t>(1:15)</a:t>
            </a:r>
            <a:endParaRPr lang="en-US" sz="48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29481243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52400">
                    <a:schemeClr val="tx1"/>
                  </a:glow>
                </a:effectLst>
              </a:rPr>
              <a:t>Shadowed</a:t>
            </a:r>
            <a:endParaRPr lang="en-US" sz="2800" b="1" dirty="0">
              <a:effectLst>
                <a:glow rad="152400">
                  <a:schemeClr val="tx1"/>
                </a:glow>
              </a:effectLst>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78788" y="0"/>
            <a:ext cx="10022788" cy="3709963"/>
          </a:xfrm>
          <a:prstGeom prst="rect">
            <a:avLst/>
          </a:prstGeom>
        </p:spPr>
      </p:pic>
    </p:spTree>
    <p:extLst>
      <p:ext uri="{BB962C8B-B14F-4D97-AF65-F5344CB8AC3E}">
        <p14:creationId xmlns:p14="http://schemas.microsoft.com/office/powerpoint/2010/main" val="304425201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600" b="1" dirty="0" smtClean="0">
                <a:effectLst>
                  <a:glow rad="177800">
                    <a:schemeClr val="tx1"/>
                  </a:glow>
                </a:effectLst>
                <a:latin typeface="Arial" charset="0"/>
                <a:ea typeface="ＭＳ Ｐゴシック" charset="0"/>
              </a:rPr>
              <a:t>"Then I saw another mighty angel coming down from heaven, surrounded by a cloud, with a rainbow over his head. His face shone like the sun, and his feet were like pillars of fire" </a:t>
            </a:r>
            <a:br>
              <a:rPr lang="en-US" sz="3600" b="1" dirty="0" smtClean="0">
                <a:effectLst>
                  <a:glow rad="177800">
                    <a:schemeClr val="tx1"/>
                  </a:glow>
                </a:effectLst>
                <a:latin typeface="Arial" charset="0"/>
                <a:ea typeface="ＭＳ Ｐゴシック" charset="0"/>
              </a:rPr>
            </a:br>
            <a:r>
              <a:rPr lang="en-US" sz="3600" b="1" dirty="0" smtClean="0">
                <a:effectLst>
                  <a:glow rad="177800">
                    <a:schemeClr val="tx1"/>
                  </a:glow>
                </a:effectLst>
                <a:latin typeface="Arial" charset="0"/>
                <a:ea typeface="ＭＳ Ｐゴシック" charset="0"/>
              </a:rPr>
              <a:t>(</a:t>
            </a:r>
            <a:r>
              <a:rPr lang="en-US" sz="3600" b="1" dirty="0">
                <a:effectLst>
                  <a:glow rad="177800">
                    <a:schemeClr val="tx1"/>
                  </a:glow>
                </a:effectLst>
                <a:latin typeface="Arial" charset="0"/>
                <a:ea typeface="ＭＳ Ｐゴシック" charset="0"/>
              </a:rPr>
              <a:t>10:</a:t>
            </a:r>
            <a:r>
              <a:rPr lang="en-US" sz="3600" b="1" dirty="0" smtClean="0">
                <a:effectLst>
                  <a:glow rad="177800">
                    <a:schemeClr val="tx1"/>
                  </a:glow>
                </a:effectLst>
                <a:latin typeface="Arial" charset="0"/>
                <a:ea typeface="ＭＳ Ｐゴシック" charset="0"/>
              </a:rPr>
              <a:t>1 </a:t>
            </a:r>
            <a:r>
              <a:rPr lang="en-US" sz="3200" b="1" dirty="0" smtClean="0">
                <a:effectLst>
                  <a:glow rad="177800">
                    <a:schemeClr val="tx1"/>
                  </a:glow>
                </a:effectLst>
                <a:latin typeface="Arial" charset="0"/>
                <a:ea typeface="ＭＳ Ｐゴシック" charset="0"/>
              </a:rPr>
              <a:t>NLT</a:t>
            </a:r>
            <a:r>
              <a:rPr lang="en-US" sz="3600" b="1" dirty="0" smtClean="0">
                <a:effectLst>
                  <a:glow rad="177800">
                    <a:schemeClr val="tx1"/>
                  </a:glow>
                </a:effectLst>
                <a:latin typeface="Arial" charset="0"/>
                <a:ea typeface="ＭＳ Ｐゴシック" charset="0"/>
              </a:rPr>
              <a:t>)</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35859931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sz="3200" b="1" dirty="0" smtClean="0"/>
              <a:t>"And </a:t>
            </a:r>
            <a:r>
              <a:rPr lang="en-US" sz="3200" b="1" dirty="0"/>
              <a:t>in his hand was a small scroll that had been opened. He stood with his right foot on the sea and his left foot on the land.  </a:t>
            </a:r>
            <a:r>
              <a:rPr lang="en-US" sz="3200" b="1" baseline="30000" dirty="0" smtClean="0"/>
              <a:t>3</a:t>
            </a:r>
            <a:r>
              <a:rPr lang="en-US" sz="3200" b="1" dirty="0" smtClean="0"/>
              <a:t>And </a:t>
            </a:r>
            <a:r>
              <a:rPr lang="en-US" sz="3200" b="1" dirty="0">
                <a:solidFill>
                  <a:srgbClr val="FFFF00"/>
                </a:solidFill>
              </a:rPr>
              <a:t>he gave a great shout like the roar of a lion. </a:t>
            </a:r>
            <a:r>
              <a:rPr lang="en-US" sz="3200" b="1" dirty="0"/>
              <a:t>And when he shouted, the seven thunders </a:t>
            </a:r>
            <a:r>
              <a:rPr lang="en-US" sz="3200" b="1" dirty="0" smtClean="0"/>
              <a:t>answered" </a:t>
            </a:r>
            <a:br>
              <a:rPr lang="en-US" sz="3200" b="1" dirty="0" smtClean="0"/>
            </a:br>
            <a:r>
              <a:rPr lang="en-US" sz="3200" b="1" dirty="0" smtClean="0"/>
              <a:t>(10:2-3 </a:t>
            </a:r>
            <a:r>
              <a:rPr lang="en-US" sz="2800" b="1" dirty="0" smtClean="0"/>
              <a:t>NLT</a:t>
            </a:r>
            <a:r>
              <a:rPr lang="en-US" sz="3200" b="1" dirty="0" smtClean="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50292151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6 elephant judgment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5988"/>
            <a:ext cx="9144000" cy="5795818"/>
          </a:xfrm>
          <a:prstGeom prst="rect">
            <a:avLst/>
          </a:prstGeom>
        </p:spPr>
      </p:pic>
      <p:sp>
        <p:nvSpPr>
          <p:cNvPr id="2" name="Title 1"/>
          <p:cNvSpPr>
            <a:spLocks noGrp="1"/>
          </p:cNvSpPr>
          <p:nvPr>
            <p:ph type="title"/>
          </p:nvPr>
        </p:nvSpPr>
        <p:spPr>
          <a:xfrm>
            <a:off x="0" y="0"/>
            <a:ext cx="9144000" cy="958273"/>
          </a:xfrm>
          <a:solidFill>
            <a:srgbClr val="660066"/>
          </a:solidFill>
        </p:spPr>
        <p:txBody>
          <a:bodyPr/>
          <a:lstStyle/>
          <a:p>
            <a:r>
              <a:rPr lang="en-US" sz="4000" dirty="0" smtClean="0"/>
              <a:t>Discerning the Trumpets &amp; Bowls</a:t>
            </a:r>
            <a:endParaRPr lang="en-US" sz="4000" dirty="0"/>
          </a:p>
        </p:txBody>
      </p:sp>
    </p:spTree>
    <p:extLst>
      <p:ext uri="{BB962C8B-B14F-4D97-AF65-F5344CB8AC3E}">
        <p14:creationId xmlns:p14="http://schemas.microsoft.com/office/powerpoint/2010/main" val="21680296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8273"/>
          </a:xfrm>
          <a:solidFill>
            <a:srgbClr val="800000"/>
          </a:solidFill>
        </p:spPr>
        <p:txBody>
          <a:bodyPr/>
          <a:lstStyle/>
          <a:p>
            <a:r>
              <a:rPr lang="en-US" sz="4000" dirty="0" smtClean="0"/>
              <a:t>Beale, 808, on Trumpets &amp; Bowls</a:t>
            </a:r>
            <a:endParaRPr lang="en-US" sz="4000" dirty="0"/>
          </a:p>
        </p:txBody>
      </p:sp>
      <p:sp>
        <p:nvSpPr>
          <p:cNvPr id="3" name="Title 1"/>
          <p:cNvSpPr txBox="1">
            <a:spLocks/>
          </p:cNvSpPr>
          <p:nvPr/>
        </p:nvSpPr>
        <p:spPr bwMode="auto">
          <a:xfrm>
            <a:off x="565739" y="981366"/>
            <a:ext cx="8266545" cy="581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r>
              <a:rPr lang="en-US" sz="3200" dirty="0" smtClean="0">
                <a:solidFill>
                  <a:srgbClr val="FFFFFF"/>
                </a:solidFill>
              </a:rPr>
              <a:t>"Both </a:t>
            </a:r>
            <a:r>
              <a:rPr lang="en-US" sz="3200" dirty="0">
                <a:solidFill>
                  <a:srgbClr val="FFFFFF"/>
                </a:solidFill>
              </a:rPr>
              <a:t>trumpets and bowls present the plagues in the same order: plagues striking </a:t>
            </a:r>
            <a:endParaRPr lang="en-US" sz="3200" dirty="0" smtClean="0">
              <a:solidFill>
                <a:srgbClr val="FFFFFF"/>
              </a:solidFill>
            </a:endParaRPr>
          </a:p>
          <a:p>
            <a:pPr marL="514350" indent="-514350" algn="l" defTabSz="914400">
              <a:buFontTx/>
              <a:buAutoNum type="arabicParenBoth"/>
            </a:pPr>
            <a:r>
              <a:rPr lang="en-US" sz="3200" dirty="0" smtClean="0">
                <a:solidFill>
                  <a:srgbClr val="FFFFFF"/>
                </a:solidFill>
              </a:rPr>
              <a:t> the </a:t>
            </a:r>
            <a:r>
              <a:rPr lang="en-US" sz="3200" dirty="0">
                <a:solidFill>
                  <a:srgbClr val="FFFFFF"/>
                </a:solidFill>
              </a:rPr>
              <a:t>earth,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2) the sea,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3) rivers,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4) the sun,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5) the realm of the wicked with darkness,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6) the Euphrates (together with influencing the wicked by demons), and </a:t>
            </a:r>
            <a:endParaRPr lang="en-US" sz="3200" dirty="0" smtClean="0">
              <a:solidFill>
                <a:srgbClr val="FFFFFF"/>
              </a:solidFill>
            </a:endParaRPr>
          </a:p>
          <a:p>
            <a:pPr algn="l" defTabSz="914400"/>
            <a:r>
              <a:rPr lang="en-US" sz="3200" dirty="0" smtClean="0">
                <a:solidFill>
                  <a:srgbClr val="FFFFFF"/>
                </a:solidFill>
              </a:rPr>
              <a:t>(</a:t>
            </a:r>
            <a:r>
              <a:rPr lang="en-US" sz="3200" dirty="0">
                <a:solidFill>
                  <a:srgbClr val="FFFFFF"/>
                </a:solidFill>
              </a:rPr>
              <a:t>7) the world with the final judgment (with the same imagery of '</a:t>
            </a:r>
            <a:r>
              <a:rPr lang="en-US" sz="3200" dirty="0" smtClean="0">
                <a:solidFill>
                  <a:srgbClr val="FFFFFF"/>
                </a:solidFill>
              </a:rPr>
              <a:t>lightning</a:t>
            </a:r>
            <a:r>
              <a:rPr lang="en-US" sz="3200" dirty="0">
                <a:solidFill>
                  <a:srgbClr val="FFFFFF"/>
                </a:solidFill>
              </a:rPr>
              <a:t>, sounds, thunders, and </a:t>
            </a:r>
            <a:r>
              <a:rPr lang="en-US" sz="3200" dirty="0" smtClean="0">
                <a:solidFill>
                  <a:srgbClr val="FFFFFF"/>
                </a:solidFill>
              </a:rPr>
              <a:t>earthquake' </a:t>
            </a:r>
            <a:r>
              <a:rPr lang="en-US" sz="3200" dirty="0">
                <a:solidFill>
                  <a:srgbClr val="FFFFFF"/>
                </a:solidFill>
              </a:rPr>
              <a:t>and '</a:t>
            </a:r>
            <a:r>
              <a:rPr lang="en-US" sz="3200" dirty="0" smtClean="0">
                <a:solidFill>
                  <a:srgbClr val="FFFFFF"/>
                </a:solidFill>
              </a:rPr>
              <a:t>great hail')"</a:t>
            </a:r>
            <a:endParaRPr lang="en-US" sz="3200" dirty="0">
              <a:solidFill>
                <a:srgbClr val="FFFFFF"/>
              </a:solidFill>
            </a:endParaRPr>
          </a:p>
        </p:txBody>
      </p:sp>
      <p:pic>
        <p:nvPicPr>
          <p:cNvPr id="4" name="Picture 3" descr="rev 16 elephant judgm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26090" y="2020455"/>
            <a:ext cx="2755181" cy="1921739"/>
          </a:xfrm>
          <a:prstGeom prst="rect">
            <a:avLst/>
          </a:prstGeom>
        </p:spPr>
      </p:pic>
    </p:spTree>
    <p:extLst>
      <p:ext uri="{BB962C8B-B14F-4D97-AF65-F5344CB8AC3E}">
        <p14:creationId xmlns:p14="http://schemas.microsoft.com/office/powerpoint/2010/main" val="4588263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0"/>
            <a:ext cx="9143999" cy="1232603"/>
          </a:xfrm>
          <a:effectLst>
            <a:outerShdw blurRad="38100" dist="25398" dir="2700000" algn="ctr" rotWithShape="0">
              <a:srgbClr val="000000">
                <a:alpha val="99962"/>
              </a:srgbClr>
            </a:outerShdw>
          </a:effectLst>
        </p:spPr>
        <p:txBody>
          <a:bodyPr/>
          <a:lstStyle/>
          <a:p>
            <a:pPr eaLnBrk="1" hangingPunct="1">
              <a:defRPr/>
            </a:pPr>
            <a:r>
              <a:rPr lang="en-US" sz="4000" b="1" dirty="0" smtClean="0">
                <a:solidFill>
                  <a:srgbClr val="FFFFFF"/>
                </a:solidFill>
                <a:latin typeface="Arial" charset="0"/>
                <a:ea typeface="ＭＳ Ｐゴシック" charset="0"/>
              </a:rPr>
              <a:t>Same Type of Judgment </a:t>
            </a:r>
            <a:br>
              <a:rPr lang="en-US" sz="4000" b="1" dirty="0" smtClean="0">
                <a:solidFill>
                  <a:srgbClr val="FFFFFF"/>
                </a:solidFill>
                <a:latin typeface="Arial" charset="0"/>
                <a:ea typeface="ＭＳ Ｐゴシック" charset="0"/>
              </a:rPr>
            </a:br>
            <a:r>
              <a:rPr lang="en-US" sz="4000" b="1" dirty="0" smtClean="0">
                <a:solidFill>
                  <a:srgbClr val="FFFFFF"/>
                </a:solidFill>
                <a:latin typeface="Arial" charset="0"/>
                <a:ea typeface="ＭＳ Ｐゴシック" charset="0"/>
              </a:rPr>
              <a:t>in the Same Order</a:t>
            </a:r>
            <a:endParaRPr lang="en-US" sz="4800" b="1" dirty="0">
              <a:solidFill>
                <a:srgbClr val="FFFFFF"/>
              </a:solidFill>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972824887"/>
              </p:ext>
            </p:extLst>
          </p:nvPr>
        </p:nvGraphicFramePr>
        <p:xfrm>
          <a:off x="-36513" y="1232603"/>
          <a:ext cx="9294812" cy="4480560"/>
        </p:xfrm>
        <a:graphic>
          <a:graphicData uri="http://schemas.openxmlformats.org/drawingml/2006/table">
            <a:tbl>
              <a:tblPr firstRow="1" bandRow="1">
                <a:tableStyleId>{5C22544A-7EE6-4342-B048-85BDC9FD1C3A}</a:tableStyleId>
              </a:tblPr>
              <a:tblGrid>
                <a:gridCol w="2741613"/>
                <a:gridCol w="3276600"/>
                <a:gridCol w="3276599"/>
              </a:tblGrid>
              <a:tr h="370840">
                <a:tc>
                  <a:txBody>
                    <a:bodyPr/>
                    <a:lstStyle/>
                    <a:p>
                      <a:pPr algn="ctr">
                        <a:lnSpc>
                          <a:spcPct val="150000"/>
                        </a:lnSpc>
                      </a:pPr>
                      <a:r>
                        <a:rPr lang="en-US" sz="2400" b="1" dirty="0" smtClean="0">
                          <a:solidFill>
                            <a:srgbClr val="FFFFFF"/>
                          </a:solidFill>
                          <a:latin typeface="Arial"/>
                          <a:cs typeface="Arial"/>
                        </a:rPr>
                        <a:t>Trumpets</a:t>
                      </a:r>
                      <a:endParaRPr lang="en-US" sz="2400" b="1" dirty="0">
                        <a:solidFill>
                          <a:srgbClr val="FFFFFF"/>
                        </a:solidFill>
                        <a:latin typeface="Arial"/>
                        <a:cs typeface="Arial"/>
                      </a:endParaRPr>
                    </a:p>
                  </a:txBody>
                  <a:tcPr>
                    <a:solidFill>
                      <a:schemeClr val="bg2"/>
                    </a:solidFill>
                  </a:tcPr>
                </a:tc>
                <a:tc>
                  <a:txBody>
                    <a:bodyPr/>
                    <a:lstStyle/>
                    <a:p>
                      <a:pPr algn="ctr">
                        <a:lnSpc>
                          <a:spcPct val="150000"/>
                        </a:lnSpc>
                      </a:pPr>
                      <a:r>
                        <a:rPr lang="en-US" sz="2400" b="1" dirty="0" smtClean="0">
                          <a:solidFill>
                            <a:srgbClr val="FFFFFF"/>
                          </a:solidFill>
                          <a:latin typeface="Arial"/>
                          <a:cs typeface="Arial"/>
                        </a:rPr>
                        <a:t>Judgment</a:t>
                      </a:r>
                      <a:endParaRPr lang="en-US" sz="2400" b="1" dirty="0">
                        <a:solidFill>
                          <a:srgbClr val="FFFFFF"/>
                        </a:solidFill>
                        <a:latin typeface="Arial"/>
                        <a:cs typeface="Arial"/>
                      </a:endParaRPr>
                    </a:p>
                  </a:txBody>
                  <a:tcPr>
                    <a:solidFill>
                      <a:schemeClr val="bg2"/>
                    </a:solidFill>
                  </a:tcPr>
                </a:tc>
                <a:tc>
                  <a:txBody>
                    <a:bodyPr/>
                    <a:lstStyle/>
                    <a:p>
                      <a:pPr algn="ctr">
                        <a:lnSpc>
                          <a:spcPct val="150000"/>
                        </a:lnSpc>
                      </a:pPr>
                      <a:r>
                        <a:rPr lang="en-US" sz="2400" b="1" dirty="0" smtClean="0">
                          <a:solidFill>
                            <a:srgbClr val="FFFFFF"/>
                          </a:solidFill>
                          <a:latin typeface="Arial"/>
                          <a:cs typeface="Arial"/>
                        </a:rPr>
                        <a:t>Bowls</a:t>
                      </a:r>
                      <a:endParaRPr lang="en-US" sz="2400" b="1" dirty="0">
                        <a:solidFill>
                          <a:srgbClr val="FFFFFF"/>
                        </a:solidFill>
                        <a:latin typeface="Arial"/>
                        <a:cs typeface="Arial"/>
                      </a:endParaRPr>
                    </a:p>
                  </a:txBody>
                  <a:tcPr>
                    <a:solidFill>
                      <a:schemeClr val="bg2"/>
                    </a:solidFill>
                  </a:tcPr>
                </a:tc>
              </a:tr>
              <a:tr h="370840">
                <a:tc>
                  <a:txBody>
                    <a:bodyPr/>
                    <a:lstStyle/>
                    <a:p>
                      <a:pPr algn="l">
                        <a:lnSpc>
                          <a:spcPct val="150000"/>
                        </a:lnSpc>
                        <a:spcAft>
                          <a:spcPts val="0"/>
                        </a:spcAft>
                      </a:pPr>
                      <a:r>
                        <a:rPr lang="en-US" sz="2400" b="1" i="0" dirty="0">
                          <a:effectLst/>
                          <a:latin typeface="Arial"/>
                          <a:ea typeface="ＭＳ 明朝"/>
                          <a:cs typeface="Times New Roman"/>
                        </a:rPr>
                        <a:t>1. </a:t>
                      </a:r>
                      <a:r>
                        <a:rPr lang="en-US" sz="2400" b="1" i="0" dirty="0">
                          <a:solidFill>
                            <a:srgbClr val="000080"/>
                          </a:solidFill>
                          <a:effectLst/>
                          <a:latin typeface="Arial"/>
                          <a:ea typeface="ＭＳ 明朝"/>
                          <a:cs typeface="Times New Roman"/>
                        </a:rPr>
                        <a:t>8:</a:t>
                      </a:r>
                      <a:r>
                        <a:rPr lang="en-US" sz="2400" b="1" i="0" dirty="0" smtClean="0">
                          <a:solidFill>
                            <a:srgbClr val="000080"/>
                          </a:solidFill>
                          <a:effectLst/>
                          <a:latin typeface="Arial"/>
                          <a:ea typeface="ＭＳ 明朝"/>
                          <a:cs typeface="Times New Roman"/>
                        </a:rPr>
                        <a:t>1-7</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The earth</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1-2</a:t>
                      </a:r>
                      <a:endParaRPr lang="en-US" sz="2800" b="1" i="0" dirty="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2. </a:t>
                      </a:r>
                      <a:r>
                        <a:rPr lang="en-US" sz="2400" b="1" i="0" dirty="0">
                          <a:solidFill>
                            <a:srgbClr val="000080"/>
                          </a:solidFill>
                          <a:effectLst/>
                          <a:latin typeface="Arial"/>
                          <a:ea typeface="ＭＳ 明朝"/>
                          <a:cs typeface="Times New Roman"/>
                        </a:rPr>
                        <a:t>8:</a:t>
                      </a:r>
                      <a:r>
                        <a:rPr lang="en-US" sz="2400" b="1" i="0" dirty="0" smtClean="0">
                          <a:solidFill>
                            <a:srgbClr val="000080"/>
                          </a:solidFill>
                          <a:effectLst/>
                          <a:latin typeface="Arial"/>
                          <a:ea typeface="ＭＳ 明朝"/>
                          <a:cs typeface="Times New Roman"/>
                        </a:rPr>
                        <a:t>8-9</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The sea</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a:solidFill>
                            <a:srgbClr val="000080"/>
                          </a:solidFill>
                          <a:effectLst/>
                          <a:latin typeface="Arial"/>
                          <a:ea typeface="ＭＳ 明朝"/>
                          <a:cs typeface="Times New Roman"/>
                        </a:rPr>
                        <a:t>16:3</a:t>
                      </a:r>
                      <a:endParaRPr lang="en-US" sz="2800" b="1" i="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3. </a:t>
                      </a:r>
                      <a:r>
                        <a:rPr lang="en-US" sz="2400" b="1" i="0" dirty="0">
                          <a:solidFill>
                            <a:srgbClr val="000080"/>
                          </a:solidFill>
                          <a:effectLst/>
                          <a:latin typeface="Arial"/>
                          <a:ea typeface="ＭＳ 明朝"/>
                          <a:cs typeface="Times New Roman"/>
                        </a:rPr>
                        <a:t>8:</a:t>
                      </a:r>
                      <a:r>
                        <a:rPr lang="en-US" sz="2400" b="1" i="0" dirty="0" smtClean="0">
                          <a:solidFill>
                            <a:srgbClr val="000080"/>
                          </a:solidFill>
                          <a:effectLst/>
                          <a:latin typeface="Arial"/>
                          <a:ea typeface="ＭＳ 明朝"/>
                          <a:cs typeface="Times New Roman"/>
                        </a:rPr>
                        <a:t>10-11</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The rivers</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4-7</a:t>
                      </a:r>
                      <a:endParaRPr lang="en-US" sz="2800" b="1" i="0" dirty="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4. </a:t>
                      </a:r>
                      <a:r>
                        <a:rPr lang="en-US" sz="2400" b="1" i="0" dirty="0">
                          <a:solidFill>
                            <a:srgbClr val="000080"/>
                          </a:solidFill>
                          <a:effectLst/>
                          <a:latin typeface="Arial"/>
                          <a:ea typeface="ＭＳ 明朝"/>
                          <a:cs typeface="Times New Roman"/>
                        </a:rPr>
                        <a:t>8:</a:t>
                      </a:r>
                      <a:r>
                        <a:rPr lang="en-US" sz="2400" b="1" i="0" dirty="0" smtClean="0">
                          <a:solidFill>
                            <a:srgbClr val="000080"/>
                          </a:solidFill>
                          <a:effectLst/>
                          <a:latin typeface="Arial"/>
                          <a:ea typeface="ＭＳ 明朝"/>
                          <a:cs typeface="Times New Roman"/>
                        </a:rPr>
                        <a:t>12-13</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The heavens</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8-9</a:t>
                      </a:r>
                      <a:endParaRPr lang="en-US" sz="2800" b="1" i="0" dirty="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5. </a:t>
                      </a:r>
                      <a:r>
                        <a:rPr lang="en-US" sz="2400" b="1" i="0" dirty="0">
                          <a:solidFill>
                            <a:srgbClr val="000080"/>
                          </a:solidFill>
                          <a:effectLst/>
                          <a:latin typeface="Arial"/>
                          <a:ea typeface="ＭＳ 明朝"/>
                          <a:cs typeface="Times New Roman"/>
                        </a:rPr>
                        <a:t>9:</a:t>
                      </a:r>
                      <a:r>
                        <a:rPr lang="en-US" sz="2400" b="1" i="0" dirty="0" smtClean="0">
                          <a:solidFill>
                            <a:srgbClr val="000080"/>
                          </a:solidFill>
                          <a:effectLst/>
                          <a:latin typeface="Arial"/>
                          <a:ea typeface="ＭＳ 明朝"/>
                          <a:cs typeface="Times New Roman"/>
                        </a:rPr>
                        <a:t>1-2</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Mankind—torment</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10-11</a:t>
                      </a:r>
                      <a:endParaRPr lang="en-US" sz="2800" b="1" i="0" dirty="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6. </a:t>
                      </a:r>
                      <a:r>
                        <a:rPr lang="en-US" sz="2400" b="1" i="0" dirty="0">
                          <a:solidFill>
                            <a:srgbClr val="000080"/>
                          </a:solidFill>
                          <a:effectLst/>
                          <a:latin typeface="Arial"/>
                          <a:ea typeface="ＭＳ 明朝"/>
                          <a:cs typeface="Times New Roman"/>
                        </a:rPr>
                        <a:t>9:</a:t>
                      </a:r>
                      <a:r>
                        <a:rPr lang="en-US" sz="2400" b="1" i="0" dirty="0" smtClean="0">
                          <a:solidFill>
                            <a:srgbClr val="000080"/>
                          </a:solidFill>
                          <a:effectLst/>
                          <a:latin typeface="Arial"/>
                          <a:ea typeface="ＭＳ 明朝"/>
                          <a:cs typeface="Times New Roman"/>
                        </a:rPr>
                        <a:t>13-21</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An army</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12-16</a:t>
                      </a:r>
                      <a:endParaRPr lang="en-US" sz="2800" b="1" i="0" dirty="0">
                        <a:effectLst/>
                        <a:latin typeface="Cambria"/>
                        <a:ea typeface="ＭＳ 明朝"/>
                        <a:cs typeface="Times New Roman"/>
                      </a:endParaRPr>
                    </a:p>
                  </a:txBody>
                  <a:tcPr marL="68580" marR="68580" marT="0" marB="0"/>
                </a:tc>
              </a:tr>
              <a:tr h="370840">
                <a:tc>
                  <a:txBody>
                    <a:bodyPr/>
                    <a:lstStyle/>
                    <a:p>
                      <a:pPr algn="l">
                        <a:lnSpc>
                          <a:spcPct val="150000"/>
                        </a:lnSpc>
                        <a:spcAft>
                          <a:spcPts val="0"/>
                        </a:spcAft>
                      </a:pPr>
                      <a:r>
                        <a:rPr lang="en-US" sz="2400" b="1" i="0" dirty="0">
                          <a:effectLst/>
                          <a:latin typeface="Arial"/>
                          <a:ea typeface="ＭＳ 明朝"/>
                          <a:cs typeface="Times New Roman"/>
                        </a:rPr>
                        <a:t>7. </a:t>
                      </a:r>
                      <a:r>
                        <a:rPr lang="en-US" sz="2400" b="1" i="0" dirty="0">
                          <a:solidFill>
                            <a:srgbClr val="000080"/>
                          </a:solidFill>
                          <a:effectLst/>
                          <a:latin typeface="Arial"/>
                          <a:ea typeface="ＭＳ 明朝"/>
                          <a:cs typeface="Times New Roman"/>
                        </a:rPr>
                        <a:t>11:</a:t>
                      </a:r>
                      <a:r>
                        <a:rPr lang="en-US" sz="2400" b="1" i="0" dirty="0" smtClean="0">
                          <a:solidFill>
                            <a:srgbClr val="000080"/>
                          </a:solidFill>
                          <a:effectLst/>
                          <a:latin typeface="Arial"/>
                          <a:ea typeface="ＭＳ 明朝"/>
                          <a:cs typeface="Times New Roman"/>
                        </a:rPr>
                        <a:t>15-19</a:t>
                      </a:r>
                      <a:endParaRPr lang="en-US" sz="2800" b="1" i="0"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1" dirty="0">
                          <a:effectLst/>
                          <a:latin typeface="Arial"/>
                          <a:ea typeface="ＭＳ 明朝"/>
                          <a:cs typeface="Times New Roman"/>
                        </a:rPr>
                        <a:t>Angry nations</a:t>
                      </a:r>
                      <a:endParaRPr lang="en-US" sz="2800" b="1" i="1" dirty="0">
                        <a:effectLst/>
                        <a:latin typeface="Cambria"/>
                        <a:ea typeface="ＭＳ 明朝"/>
                        <a:cs typeface="Times New Roman"/>
                      </a:endParaRPr>
                    </a:p>
                  </a:txBody>
                  <a:tcPr marL="68580" marR="68580" marT="0" marB="0"/>
                </a:tc>
                <a:tc>
                  <a:txBody>
                    <a:bodyPr/>
                    <a:lstStyle/>
                    <a:p>
                      <a:pPr algn="ctr">
                        <a:lnSpc>
                          <a:spcPct val="150000"/>
                        </a:lnSpc>
                        <a:spcAft>
                          <a:spcPts val="0"/>
                        </a:spcAft>
                      </a:pPr>
                      <a:r>
                        <a:rPr lang="en-US" sz="2400" b="1" i="0" dirty="0">
                          <a:solidFill>
                            <a:srgbClr val="000080"/>
                          </a:solidFill>
                          <a:effectLst/>
                          <a:latin typeface="Arial"/>
                          <a:ea typeface="ＭＳ 明朝"/>
                          <a:cs typeface="Times New Roman"/>
                        </a:rPr>
                        <a:t>16:</a:t>
                      </a:r>
                      <a:r>
                        <a:rPr lang="en-US" sz="2400" b="1" i="0" dirty="0" smtClean="0">
                          <a:solidFill>
                            <a:srgbClr val="000080"/>
                          </a:solidFill>
                          <a:effectLst/>
                          <a:latin typeface="Arial"/>
                          <a:ea typeface="ＭＳ 明朝"/>
                          <a:cs typeface="Times New Roman"/>
                        </a:rPr>
                        <a:t>17-21</a:t>
                      </a:r>
                      <a:endParaRPr lang="en-US" sz="2800" b="1" i="0" dirty="0">
                        <a:effectLst/>
                        <a:latin typeface="Cambria"/>
                        <a:ea typeface="ＭＳ 明朝"/>
                        <a:cs typeface="Times New Roman"/>
                      </a:endParaRPr>
                    </a:p>
                  </a:txBody>
                  <a:tcPr marL="68580" marR="68580" marT="0" marB="0"/>
                </a:tc>
              </a:tr>
            </a:tbl>
          </a:graphicData>
        </a:graphic>
      </p:graphicFrame>
      <p:sp>
        <p:nvSpPr>
          <p:cNvPr id="6" name="Text Box 1028"/>
          <p:cNvSpPr txBox="1">
            <a:spLocks noChangeArrowheads="1"/>
          </p:cNvSpPr>
          <p:nvPr/>
        </p:nvSpPr>
        <p:spPr bwMode="auto">
          <a:xfrm>
            <a:off x="1" y="6364111"/>
            <a:ext cx="9144000" cy="493889"/>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smtClean="0">
                <a:solidFill>
                  <a:srgbClr val="E5E5FF"/>
                </a:solidFill>
                <a:latin typeface="Arial" charset="0"/>
                <a:cs typeface="Arial" charset="0"/>
              </a:rPr>
              <a:t>Warren Wiersbe, </a:t>
            </a:r>
            <a:r>
              <a:rPr lang="en-US" b="1" i="1" dirty="0" smtClean="0">
                <a:solidFill>
                  <a:srgbClr val="E5E5FF"/>
                </a:solidFill>
                <a:latin typeface="Arial" charset="0"/>
                <a:cs typeface="Arial" charset="0"/>
              </a:rPr>
              <a:t>Bible Exposition Commentary</a:t>
            </a:r>
          </a:p>
        </p:txBody>
      </p:sp>
    </p:spTree>
    <p:extLst>
      <p:ext uri="{BB962C8B-B14F-4D97-AF65-F5344CB8AC3E}">
        <p14:creationId xmlns:p14="http://schemas.microsoft.com/office/powerpoint/2010/main" val="384162387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19741589">
            <a:off x="4543054" y="2217500"/>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bg1"/>
                </a:solidFill>
                <a:effectLst/>
                <a:latin typeface="Arial"/>
                <a:cs typeface="Arial"/>
              </a:rPr>
              <a:t>1</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3022410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4394200" y="476250"/>
            <a:ext cx="4183063" cy="2016125"/>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Bowl #</a:t>
            </a:r>
            <a:r>
              <a:rPr lang="en-US" b="1" dirty="0">
                <a:latin typeface="Arial" charset="0"/>
                <a:ea typeface="ＭＳ Ｐゴシック" charset="0"/>
                <a:cs typeface="ＭＳ Ｐゴシック" charset="0"/>
              </a:rPr>
              <a:t>1</a:t>
            </a:r>
            <a:r>
              <a:rPr lang="en-US" b="1" dirty="0" smtClean="0">
                <a:latin typeface="Arial" charset="0"/>
                <a:ea typeface="ＭＳ Ｐゴシック" charset="0"/>
                <a:cs typeface="ＭＳ Ｐゴシック" charset="0"/>
              </a:rPr>
              <a:t/>
            </a:r>
            <a:br>
              <a:rPr lang="en-US" b="1" dirty="0" smtClean="0">
                <a:latin typeface="Arial" charset="0"/>
                <a:ea typeface="ＭＳ Ｐゴシック" charset="0"/>
                <a:cs typeface="ＭＳ Ｐゴシック" charset="0"/>
              </a:rPr>
            </a:br>
            <a:r>
              <a:rPr lang="en-US" sz="3600" b="1" dirty="0" smtClean="0">
                <a:latin typeface="Arial" charset="0"/>
                <a:ea typeface="ＭＳ Ｐゴシック" charset="0"/>
                <a:cs typeface="ＭＳ Ｐゴシック" charset="0"/>
              </a:rPr>
              <a:t>(16:2)</a:t>
            </a:r>
            <a:endParaRPr lang="en-US" dirty="0">
              <a:latin typeface="Times New Roman" charset="0"/>
              <a:ea typeface="ＭＳ Ｐゴシック" charset="0"/>
              <a:cs typeface="ＭＳ Ｐゴシック" charset="0"/>
            </a:endParaRPr>
          </a:p>
        </p:txBody>
      </p:sp>
      <p:pic>
        <p:nvPicPr>
          <p:cNvPr id="4" name="Picture 3" descr="Rev 16.2 Nasir Siddiki  with shingl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88913"/>
            <a:ext cx="2519363"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ev 16 boils gumma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922463" y="3057525"/>
            <a:ext cx="45212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7851082" y="0"/>
            <a:ext cx="1311274"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392-393</a:t>
            </a:r>
            <a:endParaRPr lang="en-US" dirty="0">
              <a:solidFill>
                <a:srgbClr val="FFFFFF"/>
              </a:solidFill>
              <a:latin typeface="Arial" charset="0"/>
              <a:cs typeface="Arial"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52400">
                    <a:schemeClr val="tx1"/>
                  </a:glow>
                </a:effectLst>
              </a:rPr>
              <a:t>"So </a:t>
            </a:r>
            <a:r>
              <a:rPr lang="en-US" sz="2800" b="1" dirty="0">
                <a:effectLst>
                  <a:glow rad="152400">
                    <a:schemeClr val="tx1"/>
                  </a:glow>
                </a:effectLst>
              </a:rPr>
              <a:t>the first angel left the Temple and poured out his bowl on the earth, and horrible, malignant sores broke out on everyone who had the mark of the beast and who worshiped his </a:t>
            </a:r>
            <a:r>
              <a:rPr lang="en-US" sz="2800" b="1" dirty="0" smtClean="0">
                <a:effectLst>
                  <a:glow rad="152400">
                    <a:schemeClr val="tx1"/>
                  </a:glow>
                </a:effectLst>
              </a:rPr>
              <a:t>statue"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53357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a:off x="4592374" y="2649015"/>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latin typeface="Arial"/>
                <a:cs typeface="Arial"/>
              </a:rPr>
              <a:t>2</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404704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6.4 red 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9"/>
          <p:cNvSpPr txBox="1">
            <a:spLocks noChangeArrowheads="1"/>
          </p:cNvSpPr>
          <p:nvPr/>
        </p:nvSpPr>
        <p:spPr bwMode="auto">
          <a:xfrm>
            <a:off x="7851082" y="0"/>
            <a:ext cx="1311274" cy="463846"/>
          </a:xfrm>
          <a:prstGeom prst="rect">
            <a:avLst/>
          </a:prstGeom>
          <a:no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392-393</a:t>
            </a:r>
            <a:endParaRPr lang="en-US" dirty="0">
              <a:solidFill>
                <a:srgbClr val="FFFFFF"/>
              </a:solidFill>
              <a:latin typeface="Arial" charset="0"/>
              <a:cs typeface="Arial" charset="0"/>
            </a:endParaRPr>
          </a:p>
        </p:txBody>
      </p:sp>
      <p:pic>
        <p:nvPicPr>
          <p:cNvPr id="2" name="Picture 1"/>
          <p:cNvPicPr>
            <a:picLocks noChangeAspect="1"/>
          </p:cNvPicPr>
          <p:nvPr/>
        </p:nvPicPr>
        <p:blipFill>
          <a:blip r:embed="rId4"/>
          <a:stretch>
            <a:fillRect/>
          </a:stretch>
        </p:blipFill>
        <p:spPr>
          <a:xfrm>
            <a:off x="332903" y="1255224"/>
            <a:ext cx="6199688" cy="3479107"/>
          </a:xfrm>
          <a:prstGeom prst="rect">
            <a:avLst/>
          </a:prstGeom>
        </p:spPr>
      </p:pic>
      <p:sp>
        <p:nvSpPr>
          <p:cNvPr id="887810" name="Rectangle 1026"/>
          <p:cNvSpPr>
            <a:spLocks noGrp="1" noChangeArrowheads="1"/>
          </p:cNvSpPr>
          <p:nvPr>
            <p:ph type="ctrTitle"/>
          </p:nvPr>
        </p:nvSpPr>
        <p:spPr>
          <a:xfrm>
            <a:off x="4787900" y="476250"/>
            <a:ext cx="4183063" cy="2016125"/>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Bowl #2 </a:t>
            </a:r>
            <a:r>
              <a:rPr lang="en-US" sz="3600" b="1" dirty="0" smtClean="0">
                <a:latin typeface="Arial" charset="0"/>
                <a:ea typeface="ＭＳ Ｐゴシック" charset="0"/>
                <a:cs typeface="ＭＳ Ｐゴシック" charset="0"/>
              </a:rPr>
              <a:t>(16:3)</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382220" y="4919267"/>
            <a:ext cx="8588743" cy="1748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"Then the second angel poured out his bowl on the sea, and it became like the blood of a corpse. And everything in the sea </a:t>
            </a:r>
            <a:r>
              <a:rPr lang="en-US" sz="2800" b="1" dirty="0" smtClean="0">
                <a:effectLst>
                  <a:glow rad="152400">
                    <a:schemeClr val="tx1"/>
                  </a:glow>
                </a:effectLst>
              </a:rPr>
              <a:t>died"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7255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1994444">
            <a:off x="4530724" y="3166833"/>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latin typeface="Arial"/>
                <a:cs typeface="Arial"/>
              </a:rPr>
              <a:t>3</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404704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18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52400">
                    <a:schemeClr val="tx1"/>
                  </a:glow>
                </a:effectLst>
              </a:rPr>
              <a:t>The earth must be destroyed due to man not taking care of the environment!</a:t>
            </a:r>
            <a:endParaRPr lang="en-US" sz="3600" b="1" dirty="0">
              <a:effectLst>
                <a:glow rad="152400">
                  <a:schemeClr val="tx1"/>
                </a:glow>
              </a:effectLst>
              <a:latin typeface="Times New Roman" charset="0"/>
              <a:ea typeface="ＭＳ Ｐゴシック" charset="0"/>
              <a:cs typeface="ＭＳ Ｐゴシック" charset="0"/>
            </a:endParaRP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5867400" y="333375"/>
            <a:ext cx="3276600" cy="5183188"/>
          </a:xfrm>
        </p:spPr>
        <p:txBody>
          <a:bodyPr/>
          <a:lstStyle/>
          <a:p>
            <a:r>
              <a:rPr lang="en-US" sz="3600" b="1">
                <a:latin typeface="Arial" charset="0"/>
                <a:ea typeface="ＭＳ Ｐゴシック" charset="0"/>
              </a:rPr>
              <a:t>Bowl #3: All Fresh Water Turns to Blood (16:4-7)</a:t>
            </a:r>
          </a:p>
        </p:txBody>
      </p:sp>
      <p:pic>
        <p:nvPicPr>
          <p:cNvPr id="998402" name="Picture 2" descr="rev 16 3rd bowl rtdeadfish2.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26988"/>
            <a:ext cx="5859462"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5" name="Rectangle 1026"/>
          <p:cNvSpPr txBox="1">
            <a:spLocks noChangeArrowheads="1"/>
          </p:cNvSpPr>
          <p:nvPr/>
        </p:nvSpPr>
        <p:spPr bwMode="auto">
          <a:xfrm>
            <a:off x="381000" y="3722689"/>
            <a:ext cx="4970463" cy="3111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"Then the third angel poured out his bowl on the rivers and springs, and they became </a:t>
            </a:r>
            <a:r>
              <a:rPr lang="en-US" sz="2800" b="1" dirty="0" smtClean="0">
                <a:effectLst>
                  <a:glow rad="152400">
                    <a:schemeClr val="tx1"/>
                  </a:glow>
                </a:effectLst>
              </a:rPr>
              <a:t>blood" (16:4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763167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63648" y="0"/>
            <a:ext cx="4967901" cy="6858000"/>
          </a:xfrm>
          <a:prstGeom prst="rect">
            <a:avLst/>
          </a:prstGeom>
        </p:spPr>
      </p:pic>
      <p:sp>
        <p:nvSpPr>
          <p:cNvPr id="998401" name="Title 1"/>
          <p:cNvSpPr>
            <a:spLocks noGrp="1"/>
          </p:cNvSpPr>
          <p:nvPr>
            <p:ph type="title"/>
          </p:nvPr>
        </p:nvSpPr>
        <p:spPr>
          <a:xfrm>
            <a:off x="4163648" y="1"/>
            <a:ext cx="4967901" cy="1358900"/>
          </a:xfrm>
          <a:noFill/>
          <a:ln>
            <a:noFill/>
          </a:ln>
          <a:effectLst/>
        </p:spPr>
        <p:txBody>
          <a:bodyPr vert="horz" wrap="square" lIns="91440" tIns="45720" rIns="91440" bIns="45720" numCol="1" anchor="t" anchorCtr="0" compatLnSpc="1">
            <a:prstTxWarp prst="textNoShape">
              <a:avLst/>
            </a:prstTxWarp>
          </a:bodyPr>
          <a:lstStyle/>
          <a:p>
            <a:pPr defTabSz="457200"/>
            <a:r>
              <a:rPr lang="en-US" sz="3200" b="1" kern="1200" dirty="0">
                <a:effectLst>
                  <a:glow rad="152400">
                    <a:schemeClr val="tx1"/>
                  </a:glow>
                </a:effectLst>
              </a:rPr>
              <a:t>Bowl #3: Praise of God's </a:t>
            </a:r>
            <a:r>
              <a:rPr lang="en-US" sz="3200" b="1" kern="1200" dirty="0">
                <a:solidFill>
                  <a:srgbClr val="FFFF00"/>
                </a:solidFill>
                <a:effectLst>
                  <a:glow rad="152400">
                    <a:schemeClr val="tx1"/>
                  </a:glow>
                </a:effectLst>
              </a:rPr>
              <a:t>Justice</a:t>
            </a:r>
            <a:r>
              <a:rPr lang="en-US" sz="3200" b="1" kern="1200" dirty="0">
                <a:effectLst>
                  <a:glow rad="152400">
                    <a:schemeClr val="tx1"/>
                  </a:glow>
                </a:effectLst>
              </a:rPr>
              <a:t> (16:5-7)</a:t>
            </a:r>
          </a:p>
        </p:txBody>
      </p:sp>
      <p:sp>
        <p:nvSpPr>
          <p:cNvPr id="6" name="Rectangle 1026"/>
          <p:cNvSpPr txBox="1">
            <a:spLocks noChangeArrowheads="1"/>
          </p:cNvSpPr>
          <p:nvPr/>
        </p:nvSpPr>
        <p:spPr bwMode="auto">
          <a:xfrm>
            <a:off x="4763" y="12452"/>
            <a:ext cx="4237037" cy="6845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"And I heard the angel who had authority over all water saying, </a:t>
            </a:r>
            <a:r>
              <a:rPr lang="en-US" sz="2800" b="1" dirty="0" smtClean="0">
                <a:effectLst>
                  <a:glow rad="152400">
                    <a:schemeClr val="tx1"/>
                  </a:glow>
                </a:effectLst>
              </a:rPr>
              <a:t/>
            </a:r>
            <a:br>
              <a:rPr lang="en-US" sz="2800" b="1" dirty="0" smtClean="0">
                <a:effectLst>
                  <a:glow rad="152400">
                    <a:schemeClr val="tx1"/>
                  </a:glow>
                </a:effectLst>
              </a:rPr>
            </a:br>
            <a:r>
              <a:rPr lang="en-US" sz="2800" b="1" dirty="0" smtClean="0">
                <a:effectLst>
                  <a:glow rad="152400">
                    <a:schemeClr val="tx1"/>
                  </a:glow>
                </a:effectLst>
              </a:rPr>
              <a:t>'You </a:t>
            </a:r>
            <a:r>
              <a:rPr lang="en-US" sz="2800" b="1" dirty="0">
                <a:effectLst>
                  <a:glow rad="152400">
                    <a:schemeClr val="tx1"/>
                  </a:glow>
                </a:effectLst>
              </a:rPr>
              <a:t>are </a:t>
            </a:r>
            <a:r>
              <a:rPr lang="en-US" sz="2800" b="1" dirty="0">
                <a:solidFill>
                  <a:srgbClr val="FFFF00"/>
                </a:solidFill>
                <a:effectLst>
                  <a:glow rad="152400">
                    <a:schemeClr val="tx1"/>
                  </a:glow>
                </a:effectLst>
              </a:rPr>
              <a:t>just</a:t>
            </a:r>
            <a:r>
              <a:rPr lang="en-US" sz="2800" b="1" dirty="0">
                <a:effectLst>
                  <a:glow rad="152400">
                    <a:schemeClr val="tx1"/>
                  </a:glow>
                </a:effectLst>
              </a:rPr>
              <a:t>, O Holy One, who is and who always was, </a:t>
            </a:r>
            <a:r>
              <a:rPr lang="en-US" sz="2800" b="1" dirty="0" smtClean="0">
                <a:effectLst>
                  <a:glow rad="152400">
                    <a:schemeClr val="tx1"/>
                  </a:glow>
                </a:effectLst>
              </a:rPr>
              <a:t>because </a:t>
            </a:r>
            <a:r>
              <a:rPr lang="en-US" sz="2800" b="1" dirty="0">
                <a:effectLst>
                  <a:glow rad="152400">
                    <a:schemeClr val="tx1"/>
                  </a:glow>
                </a:effectLst>
              </a:rPr>
              <a:t>you have sent these judgments. </a:t>
            </a:r>
          </a:p>
          <a:p>
            <a:pPr>
              <a:defRPr/>
            </a:pPr>
            <a:r>
              <a:rPr lang="en-US" sz="2800" b="1" baseline="30000" dirty="0" smtClean="0">
                <a:effectLst>
                  <a:glow rad="152400">
                    <a:schemeClr val="tx1"/>
                  </a:glow>
                </a:effectLst>
              </a:rPr>
              <a:t>6</a:t>
            </a:r>
            <a:r>
              <a:rPr lang="en-US" sz="2800" b="1" dirty="0" smtClean="0">
                <a:effectLst>
                  <a:glow rad="152400">
                    <a:schemeClr val="tx1"/>
                  </a:glow>
                </a:effectLst>
              </a:rPr>
              <a:t>Since </a:t>
            </a:r>
            <a:r>
              <a:rPr lang="en-US" sz="2800" b="1" dirty="0">
                <a:effectLst>
                  <a:glow rad="152400">
                    <a:schemeClr val="tx1"/>
                  </a:glow>
                </a:effectLst>
              </a:rPr>
              <a:t>they shed the blood </a:t>
            </a:r>
            <a:r>
              <a:rPr lang="en-US" sz="2800" b="1" dirty="0" smtClean="0">
                <a:effectLst>
                  <a:glow rad="152400">
                    <a:schemeClr val="tx1"/>
                  </a:glow>
                </a:effectLst>
              </a:rPr>
              <a:t>of </a:t>
            </a:r>
            <a:r>
              <a:rPr lang="en-US" sz="2800" b="1" dirty="0">
                <a:effectLst>
                  <a:glow rad="152400">
                    <a:schemeClr val="tx1"/>
                  </a:glow>
                </a:effectLst>
              </a:rPr>
              <a:t>your holy people and your prophets, </a:t>
            </a:r>
            <a:r>
              <a:rPr lang="en-US" sz="2800" b="1" dirty="0" smtClean="0">
                <a:effectLst>
                  <a:glow rad="152400">
                    <a:schemeClr val="tx1"/>
                  </a:glow>
                </a:effectLst>
              </a:rPr>
              <a:t>you </a:t>
            </a:r>
            <a:r>
              <a:rPr lang="en-US" sz="2800" b="1" dirty="0">
                <a:effectLst>
                  <a:glow rad="152400">
                    <a:schemeClr val="tx1"/>
                  </a:glow>
                </a:effectLst>
              </a:rPr>
              <a:t>have given them blood to </a:t>
            </a:r>
            <a:r>
              <a:rPr lang="en-US" sz="2800" b="1" dirty="0" smtClean="0">
                <a:effectLst>
                  <a:glow rad="152400">
                    <a:schemeClr val="tx1"/>
                  </a:glow>
                </a:effectLst>
              </a:rPr>
              <a:t>drink. It </a:t>
            </a:r>
            <a:r>
              <a:rPr lang="en-US" sz="2800" b="1" dirty="0">
                <a:effectLst>
                  <a:glow rad="152400">
                    <a:schemeClr val="tx1"/>
                  </a:glow>
                </a:effectLst>
              </a:rPr>
              <a:t>is their </a:t>
            </a:r>
            <a:r>
              <a:rPr lang="en-US" sz="2800" b="1" dirty="0">
                <a:solidFill>
                  <a:srgbClr val="FFFF00"/>
                </a:solidFill>
                <a:effectLst>
                  <a:glow rad="152400">
                    <a:schemeClr val="tx1"/>
                  </a:glow>
                </a:effectLst>
              </a:rPr>
              <a:t>just</a:t>
            </a:r>
            <a:r>
              <a:rPr lang="en-US" sz="2800" b="1" dirty="0">
                <a:effectLst>
                  <a:glow rad="152400">
                    <a:schemeClr val="tx1"/>
                  </a:glow>
                </a:effectLst>
              </a:rPr>
              <a:t> </a:t>
            </a:r>
            <a:r>
              <a:rPr lang="en-US" sz="2800" b="1" dirty="0" smtClean="0">
                <a:effectLst>
                  <a:glow rad="152400">
                    <a:schemeClr val="tx1"/>
                  </a:glow>
                </a:effectLst>
              </a:rPr>
              <a:t>reward</a:t>
            </a:r>
            <a:r>
              <a:rPr lang="en-US" sz="2800" b="1" dirty="0">
                <a:effectLst>
                  <a:glow rad="152400">
                    <a:schemeClr val="tx1"/>
                  </a:glow>
                </a:effectLst>
              </a:rPr>
              <a:t>'</a:t>
            </a:r>
            <a:r>
              <a:rPr lang="en-US" sz="2800" b="1" dirty="0" smtClean="0">
                <a:effectLst>
                  <a:glow rad="152400">
                    <a:schemeClr val="tx1"/>
                  </a:glow>
                </a:effectLst>
              </a:rPr>
              <a:t>" (NLT).</a:t>
            </a:r>
            <a:endParaRPr lang="en-US" sz="2800" b="1" dirty="0">
              <a:effectLst>
                <a:glow rad="152400">
                  <a:schemeClr val="tx1"/>
                </a:glow>
              </a:effectLst>
              <a:latin typeface="Times New Roman" charset="0"/>
              <a:ea typeface="ＭＳ Ｐゴシック" charset="0"/>
              <a:cs typeface="ＭＳ Ｐゴシック" charset="0"/>
            </a:endParaRPr>
          </a:p>
        </p:txBody>
      </p:sp>
      <p:sp>
        <p:nvSpPr>
          <p:cNvPr id="8" name="Rectangle 1026"/>
          <p:cNvSpPr txBox="1">
            <a:spLocks noChangeArrowheads="1"/>
          </p:cNvSpPr>
          <p:nvPr/>
        </p:nvSpPr>
        <p:spPr bwMode="auto">
          <a:xfrm>
            <a:off x="4241800" y="4292600"/>
            <a:ext cx="4660901" cy="256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"And I heard a voice from the altar, saying, </a:t>
            </a:r>
            <a:r>
              <a:rPr lang="en-US" sz="2800" b="1" dirty="0" smtClean="0">
                <a:effectLst>
                  <a:glow rad="152400">
                    <a:schemeClr val="tx1"/>
                  </a:glow>
                </a:effectLst>
              </a:rPr>
              <a:t/>
            </a:r>
            <a:br>
              <a:rPr lang="en-US" sz="2800" b="1" dirty="0" smtClean="0">
                <a:effectLst>
                  <a:glow rad="152400">
                    <a:schemeClr val="tx1"/>
                  </a:glow>
                </a:effectLst>
              </a:rPr>
            </a:br>
            <a:r>
              <a:rPr lang="en-US" sz="2800" b="1" dirty="0" smtClean="0">
                <a:effectLst>
                  <a:glow rad="152400">
                    <a:schemeClr val="tx1"/>
                  </a:glow>
                </a:effectLst>
              </a:rPr>
              <a:t>'Yes</a:t>
            </a:r>
            <a:r>
              <a:rPr lang="en-US" sz="2800" b="1" dirty="0">
                <a:effectLst>
                  <a:glow rad="152400">
                    <a:schemeClr val="tx1"/>
                  </a:glow>
                </a:effectLst>
              </a:rPr>
              <a:t>, O Lord God, the Almighty, </a:t>
            </a:r>
            <a:r>
              <a:rPr lang="en-US" sz="2800" b="1" dirty="0" smtClean="0">
                <a:effectLst>
                  <a:glow rad="152400">
                    <a:schemeClr val="tx1"/>
                  </a:glow>
                </a:effectLst>
              </a:rPr>
              <a:t>your </a:t>
            </a:r>
            <a:r>
              <a:rPr lang="en-US" sz="2800" b="1" dirty="0">
                <a:effectLst>
                  <a:glow rad="152400">
                    <a:schemeClr val="tx1"/>
                  </a:glow>
                </a:effectLst>
              </a:rPr>
              <a:t>judgments are </a:t>
            </a:r>
            <a:r>
              <a:rPr lang="en-US" sz="2800" b="1" dirty="0">
                <a:solidFill>
                  <a:srgbClr val="FFFF00"/>
                </a:solidFill>
                <a:effectLst>
                  <a:glow rad="152400">
                    <a:schemeClr val="tx1"/>
                  </a:glow>
                </a:effectLst>
              </a:rPr>
              <a:t>true and </a:t>
            </a:r>
            <a:r>
              <a:rPr lang="en-US" sz="2800" b="1" dirty="0" smtClean="0">
                <a:solidFill>
                  <a:srgbClr val="FFFF00"/>
                </a:solidFill>
                <a:effectLst>
                  <a:glow rad="152400">
                    <a:schemeClr val="tx1"/>
                  </a:glow>
                </a:effectLst>
              </a:rPr>
              <a:t>just</a:t>
            </a:r>
            <a:r>
              <a:rPr lang="en-US" sz="2800" b="1" dirty="0" smtClean="0">
                <a:effectLst>
                  <a:glow rad="152400">
                    <a:schemeClr val="tx1"/>
                  </a:glow>
                </a:effectLst>
              </a:rPr>
              <a:t>'"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28236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4163648" y="1"/>
            <a:ext cx="4967901" cy="1358900"/>
          </a:xfrm>
          <a:noFill/>
          <a:ln>
            <a:noFill/>
          </a:ln>
          <a:effectLst/>
        </p:spPr>
        <p:txBody>
          <a:bodyPr vert="horz" wrap="square" lIns="91440" tIns="45720" rIns="91440" bIns="45720" numCol="1" anchor="t" anchorCtr="0" compatLnSpc="1">
            <a:prstTxWarp prst="textNoShape">
              <a:avLst/>
            </a:prstTxWarp>
          </a:bodyPr>
          <a:lstStyle/>
          <a:p>
            <a:pPr defTabSz="457200"/>
            <a:r>
              <a:rPr lang="en-US" sz="3200" b="1" kern="1200" dirty="0">
                <a:effectLst>
                  <a:glow rad="152400">
                    <a:schemeClr val="tx1"/>
                  </a:glow>
                </a:effectLst>
              </a:rPr>
              <a:t>Bowl #3: Praise of God's Justice (16:5-7)</a:t>
            </a:r>
          </a:p>
        </p:txBody>
      </p:sp>
      <p:sp>
        <p:nvSpPr>
          <p:cNvPr id="6" name="Rectangle 1026"/>
          <p:cNvSpPr txBox="1">
            <a:spLocks noChangeArrowheads="1"/>
          </p:cNvSpPr>
          <p:nvPr/>
        </p:nvSpPr>
        <p:spPr bwMode="auto">
          <a:xfrm>
            <a:off x="4763" y="1181100"/>
            <a:ext cx="9126786" cy="5676900"/>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"Heaven gives justification for this terrible judgment: the earth-dwellers have shed the blood of God’s people, so it is only right that they should drink blood. </a:t>
            </a:r>
            <a:r>
              <a:rPr lang="en-US" sz="2800" b="1" dirty="0">
                <a:solidFill>
                  <a:srgbClr val="FFFF00"/>
                </a:solidFill>
                <a:effectLst>
                  <a:glow rad="152400">
                    <a:schemeClr val="tx1"/>
                  </a:glow>
                </a:effectLst>
              </a:rPr>
              <a:t>In God’s government, the punishment fits the crime.</a:t>
            </a:r>
            <a:r>
              <a:rPr lang="en-US" sz="2800" b="1" dirty="0">
                <a:effectLst>
                  <a:glow rad="152400">
                    <a:schemeClr val="tx1"/>
                  </a:glow>
                </a:effectLst>
              </a:rPr>
              <a:t> </a:t>
            </a:r>
            <a:r>
              <a:rPr lang="en-US" sz="2800" b="1" dirty="0">
                <a:solidFill>
                  <a:srgbClr val="FFFF00"/>
                </a:solidFill>
                <a:effectLst>
                  <a:glow rad="152400">
                    <a:schemeClr val="tx1"/>
                  </a:glow>
                </a:effectLst>
              </a:rPr>
              <a:t>Pharaoh</a:t>
            </a:r>
            <a:r>
              <a:rPr lang="en-US" sz="2800" b="1" dirty="0">
                <a:effectLst>
                  <a:glow rad="152400">
                    <a:schemeClr val="tx1"/>
                  </a:glow>
                </a:effectLst>
              </a:rPr>
              <a:t> tried to drown the Jewish boy babies, but it was his own army that eventually drowned in the Red Sea. </a:t>
            </a:r>
            <a:r>
              <a:rPr lang="en-US" sz="2800" b="1" dirty="0">
                <a:solidFill>
                  <a:srgbClr val="FFFF00"/>
                </a:solidFill>
                <a:effectLst>
                  <a:glow rad="152400">
                    <a:schemeClr val="tx1"/>
                  </a:glow>
                </a:effectLst>
              </a:rPr>
              <a:t>Haman</a:t>
            </a:r>
            <a:r>
              <a:rPr lang="en-US" sz="2800" b="1" dirty="0">
                <a:effectLst>
                  <a:glow rad="152400">
                    <a:schemeClr val="tx1"/>
                  </a:glow>
                </a:effectLst>
              </a:rPr>
              <a:t> planned to hang Mordecai on the gallows and to exterminate the Jews; but he himself was hanged on the gallows, and his family was exterminated (</a:t>
            </a:r>
            <a:r>
              <a:rPr lang="en-US" sz="2800" b="1" dirty="0" err="1">
                <a:effectLst>
                  <a:glow rad="152400">
                    <a:schemeClr val="tx1"/>
                  </a:glow>
                </a:effectLst>
              </a:rPr>
              <a:t>Es</a:t>
            </a:r>
            <a:r>
              <a:rPr lang="en-US" sz="2800" b="1" dirty="0">
                <a:effectLst>
                  <a:glow rad="152400">
                    <a:schemeClr val="tx1"/>
                  </a:glow>
                </a:effectLst>
              </a:rPr>
              <a:t>. 7:10; 9:10). King </a:t>
            </a:r>
            <a:r>
              <a:rPr lang="en-US" sz="2800" b="1" dirty="0">
                <a:solidFill>
                  <a:srgbClr val="FFFF00"/>
                </a:solidFill>
                <a:effectLst>
                  <a:glow rad="152400">
                    <a:schemeClr val="tx1"/>
                  </a:glow>
                </a:effectLst>
              </a:rPr>
              <a:t>Saul</a:t>
            </a:r>
            <a:r>
              <a:rPr lang="en-US" sz="2800" b="1" dirty="0">
                <a:effectLst>
                  <a:glow rad="152400">
                    <a:schemeClr val="tx1"/>
                  </a:glow>
                </a:effectLst>
              </a:rPr>
              <a:t> refused to obey God and slay the Amalekites, so he was slain by an Amalekite (2 Sam. 1:1–16</a:t>
            </a:r>
            <a:r>
              <a:rPr lang="en-US" sz="2800" b="1" dirty="0" smtClean="0">
                <a:effectLst>
                  <a:glow rad="152400">
                    <a:schemeClr val="tx1"/>
                  </a:glow>
                </a:effectLst>
              </a:rPr>
              <a:t>)" (Wiersbe, </a:t>
            </a:r>
            <a:r>
              <a:rPr lang="en-US" sz="2800" b="1" i="1" dirty="0" smtClean="0">
                <a:effectLst>
                  <a:glow rad="152400">
                    <a:schemeClr val="tx1"/>
                  </a:glow>
                </a:effectLst>
              </a:rPr>
              <a:t>Bible Exposition Commentary</a:t>
            </a:r>
            <a:r>
              <a:rPr lang="en-US" sz="2800" b="1" dirty="0" smtClean="0">
                <a:effectLst>
                  <a:glow rad="152400">
                    <a:schemeClr val="tx1"/>
                  </a:glow>
                </a:effectLst>
              </a:rPr>
              <a: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79660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5400000">
            <a:off x="3790944" y="3647663"/>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smtClean="0">
                <a:solidFill>
                  <a:schemeClr val="bg1"/>
                </a:solidFill>
                <a:latin typeface="Arial"/>
                <a:cs typeface="Arial"/>
              </a:rPr>
              <a:t>4</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404704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6" name="Picture 3" descr="Rev 16.8 an-burning man.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1" y="-533400"/>
            <a:ext cx="4978400" cy="526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5" name="Rectangle 1026"/>
          <p:cNvSpPr txBox="1">
            <a:spLocks noChangeArrowheads="1"/>
          </p:cNvSpPr>
          <p:nvPr/>
        </p:nvSpPr>
        <p:spPr bwMode="auto">
          <a:xfrm>
            <a:off x="0" y="3378200"/>
            <a:ext cx="9131549" cy="336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"Then the fourth angel poured out his bowl on the sun, causing it to scorch everyone with its fire.  </a:t>
            </a:r>
            <a:r>
              <a:rPr lang="en-US" sz="2800" b="1" baseline="30000" dirty="0" smtClean="0">
                <a:effectLst>
                  <a:glow rad="152400">
                    <a:schemeClr val="tx1"/>
                  </a:glow>
                </a:effectLst>
              </a:rPr>
              <a:t>9</a:t>
            </a:r>
            <a:r>
              <a:rPr lang="en-US" sz="2800" b="1" dirty="0" smtClean="0">
                <a:effectLst>
                  <a:glow rad="152400">
                    <a:schemeClr val="tx1"/>
                  </a:glow>
                </a:effectLst>
              </a:rPr>
              <a:t>Everyone </a:t>
            </a:r>
            <a:r>
              <a:rPr lang="en-US" sz="2800" b="1" dirty="0">
                <a:effectLst>
                  <a:glow rad="152400">
                    <a:schemeClr val="tx1"/>
                  </a:glow>
                </a:effectLst>
              </a:rPr>
              <a:t>was burned by this blast of heat, and they cursed the name of God, who had control over all these plagues. They did not repent of their sins and turn to God and give him </a:t>
            </a:r>
            <a:r>
              <a:rPr lang="en-US" sz="2800" b="1" dirty="0" smtClean="0">
                <a:effectLst>
                  <a:glow rad="152400">
                    <a:schemeClr val="tx1"/>
                  </a:glow>
                </a:effectLst>
              </a:rPr>
              <a:t>glory" (NLT).</a:t>
            </a:r>
            <a:endParaRPr lang="en-US" sz="2800" b="1" dirty="0">
              <a:effectLst>
                <a:glow rad="152400">
                  <a:schemeClr val="tx1"/>
                </a:glow>
              </a:effectLst>
              <a:latin typeface="Times New Roman" charset="0"/>
              <a:ea typeface="ＭＳ Ｐゴシック" charset="0"/>
              <a:cs typeface="ＭＳ Ｐゴシック" charset="0"/>
            </a:endParaRPr>
          </a:p>
        </p:txBody>
      </p:sp>
      <p:sp>
        <p:nvSpPr>
          <p:cNvPr id="999425" name="Title 1"/>
          <p:cNvSpPr>
            <a:spLocks noGrp="1"/>
          </p:cNvSpPr>
          <p:nvPr>
            <p:ph type="title"/>
          </p:nvPr>
        </p:nvSpPr>
        <p:spPr>
          <a:xfrm>
            <a:off x="4330700" y="333375"/>
            <a:ext cx="4813300" cy="2968625"/>
          </a:xfrm>
        </p:spPr>
        <p:txBody>
          <a:bodyPr/>
          <a:lstStyle/>
          <a:p>
            <a:r>
              <a:rPr lang="en-US" sz="3600" b="1" dirty="0">
                <a:latin typeface="Arial" charset="0"/>
                <a:ea typeface="ＭＳ Ｐゴシック" charset="0"/>
              </a:rPr>
              <a:t>Bowl #4: The Sun Burns Men (16:8-9)</a:t>
            </a:r>
          </a:p>
        </p:txBody>
      </p:sp>
    </p:spTree>
    <p:extLst>
      <p:ext uri="{BB962C8B-B14F-4D97-AF65-F5344CB8AC3E}">
        <p14:creationId xmlns:p14="http://schemas.microsoft.com/office/powerpoint/2010/main" val="370546898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8743343" flipV="1">
            <a:off x="3007231" y="3227532"/>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a:solidFill>
                  <a:schemeClr val="bg1"/>
                </a:solidFill>
                <a:latin typeface="Arial"/>
                <a:cs typeface="Arial"/>
              </a:rPr>
              <a:t>5</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404704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4" descr="rev 16 darkness bowl 5 artworks-000010981358-905ub2-origin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3900" y="1143000"/>
            <a:ext cx="8267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0450" name="Title 1"/>
          <p:cNvSpPr>
            <a:spLocks noGrp="1"/>
          </p:cNvSpPr>
          <p:nvPr>
            <p:ph type="title"/>
          </p:nvPr>
        </p:nvSpPr>
        <p:spPr>
          <a:xfrm>
            <a:off x="5867400" y="333375"/>
            <a:ext cx="3276600" cy="5183188"/>
          </a:xfrm>
        </p:spPr>
        <p:txBody>
          <a:bodyPr/>
          <a:lstStyle/>
          <a:p>
            <a:r>
              <a:rPr lang="en-US" sz="3600" b="1" dirty="0">
                <a:latin typeface="Arial" charset="0"/>
                <a:ea typeface="ＭＳ Ｐゴシック" charset="0"/>
              </a:rPr>
              <a:t>Bowl #5: Darkness (16:10-11)</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5" name="Rectangle 1026"/>
          <p:cNvSpPr txBox="1">
            <a:spLocks noChangeArrowheads="1"/>
          </p:cNvSpPr>
          <p:nvPr/>
        </p:nvSpPr>
        <p:spPr bwMode="auto">
          <a:xfrm>
            <a:off x="4763" y="12452"/>
            <a:ext cx="3983037" cy="6845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"Then the fifth angel poured out his bowl on the throne of the beast, and his kingdom was plunged into darkness. His subjects ground their teeth in anguish,  </a:t>
            </a:r>
            <a:r>
              <a:rPr lang="en-US" sz="2800" b="1" baseline="30000" dirty="0" smtClean="0">
                <a:effectLst>
                  <a:glow rad="152400">
                    <a:schemeClr val="tx1"/>
                  </a:glow>
                </a:effectLst>
              </a:rPr>
              <a:t>11</a:t>
            </a:r>
            <a:r>
              <a:rPr lang="en-US" sz="2800" b="1" dirty="0" smtClean="0">
                <a:effectLst>
                  <a:glow rad="152400">
                    <a:schemeClr val="tx1"/>
                  </a:glow>
                </a:effectLst>
              </a:rPr>
              <a:t>and </a:t>
            </a:r>
            <a:r>
              <a:rPr lang="en-US" sz="2800" b="1" dirty="0">
                <a:effectLst>
                  <a:glow rad="152400">
                    <a:schemeClr val="tx1"/>
                  </a:glow>
                </a:effectLst>
              </a:rPr>
              <a:t>they cursed the God of heaven for their pains and sores. But they did not repent of their evil deeds and turn to </a:t>
            </a:r>
            <a:r>
              <a:rPr lang="en-US" sz="2800" b="1" dirty="0" smtClean="0">
                <a:effectLst>
                  <a:glow rad="152400">
                    <a:schemeClr val="tx1"/>
                  </a:glow>
                </a:effectLst>
              </a:rPr>
              <a:t>God"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3017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10800000" flipV="1">
            <a:off x="2920921" y="2709714"/>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smtClean="0">
                <a:solidFill>
                  <a:schemeClr val="bg1"/>
                </a:solidFill>
                <a:latin typeface="Arial"/>
                <a:cs typeface="Arial"/>
              </a:rPr>
              <a:t>6</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932183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0" name="Freeform 6"/>
          <p:cNvSpPr>
            <a:spLocks/>
          </p:cNvSpPr>
          <p:nvPr/>
        </p:nvSpPr>
        <p:spPr bwMode="auto">
          <a:xfrm rot="1694376">
            <a:off x="736600" y="2863850"/>
            <a:ext cx="3225800"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5433" name="Text Box 9"/>
          <p:cNvSpPr txBox="1">
            <a:spLocks noChangeArrowheads="1"/>
          </p:cNvSpPr>
          <p:nvPr/>
        </p:nvSpPr>
        <p:spPr bwMode="auto">
          <a:xfrm>
            <a:off x="539750" y="4484688"/>
            <a:ext cx="2713038" cy="463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100 commentaries</a:t>
            </a:r>
          </a:p>
        </p:txBody>
      </p:sp>
      <p:sp>
        <p:nvSpPr>
          <p:cNvPr id="615434" name="Text Box 10"/>
          <p:cNvSpPr txBox="1">
            <a:spLocks noChangeArrowheads="1"/>
          </p:cNvSpPr>
          <p:nvPr/>
        </p:nvSpPr>
        <p:spPr bwMode="auto">
          <a:xfrm>
            <a:off x="539750" y="5084763"/>
            <a:ext cx="2644775" cy="4635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57 interpretations!</a:t>
            </a:r>
          </a:p>
        </p:txBody>
      </p:sp>
      <p:sp>
        <p:nvSpPr>
          <p:cNvPr id="615436" name="Freeform 12"/>
          <p:cNvSpPr>
            <a:spLocks/>
          </p:cNvSpPr>
          <p:nvPr/>
        </p:nvSpPr>
        <p:spPr bwMode="auto">
          <a:xfrm>
            <a:off x="50800" y="1546225"/>
            <a:ext cx="1082675" cy="669925"/>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type="none" w="lg" len="lg"/>
              </a14:hiddenLine>
            </a:ext>
          </a:extLst>
        </p:spPr>
        <p:txBody>
          <a:bodyPr wrap="square"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01480"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en-US" sz="4000">
                <a:solidFill>
                  <a:srgbClr val="FFFF66"/>
                </a:solidFill>
                <a:latin typeface="Arial" charset="0"/>
                <a:ea typeface="ＭＳ Ｐゴシック" charset="0"/>
              </a:rPr>
              <a:t>The Dried Euphrates (Bowl #6)</a:t>
            </a:r>
          </a:p>
        </p:txBody>
      </p:sp>
      <p:sp>
        <p:nvSpPr>
          <p:cNvPr id="1001481"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393</a:t>
            </a:r>
            <a:endParaRPr lang="en-US" dirty="0">
              <a:solidFill>
                <a:srgbClr val="FFFFFF"/>
              </a:solidFill>
              <a:latin typeface="Arial" charset="0"/>
              <a:cs typeface="Arial" charset="0"/>
            </a:endParaRPr>
          </a:p>
        </p:txBody>
      </p:sp>
      <p:sp>
        <p:nvSpPr>
          <p:cNvPr id="11" name="Text Box 10"/>
          <p:cNvSpPr txBox="1">
            <a:spLocks noChangeArrowheads="1"/>
          </p:cNvSpPr>
          <p:nvPr/>
        </p:nvSpPr>
        <p:spPr bwMode="auto">
          <a:xfrm>
            <a:off x="3171825" y="1546225"/>
            <a:ext cx="5792788" cy="5873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sz="3200">
                <a:solidFill>
                  <a:srgbClr val="FFFFFF"/>
                </a:solidFill>
                <a:latin typeface="Arial" charset="0"/>
                <a:cs typeface="Arial" charset="0"/>
              </a:rPr>
              <a:t>Who are the kings of the East?</a:t>
            </a:r>
          </a:p>
        </p:txBody>
      </p:sp>
      <p:sp>
        <p:nvSpPr>
          <p:cNvPr id="2" name="Circular Arrow 1"/>
          <p:cNvSpPr/>
          <p:nvPr/>
        </p:nvSpPr>
        <p:spPr bwMode="auto">
          <a:xfrm rot="9410162" flipV="1">
            <a:off x="1892300" y="1989138"/>
            <a:ext cx="4483100" cy="3559175"/>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800" dirty="0">
                <a:solidFill>
                  <a:srgbClr val="FFFFFF"/>
                </a:solidFill>
                <a:latin typeface="Arial" charset="0"/>
                <a:ea typeface="ＭＳ Ｐゴシック" charset="0"/>
                <a:cs typeface="Arial" charset="0"/>
              </a:rPr>
              <a:t>Revelation 16:12   </a:t>
            </a:r>
          </a:p>
          <a:p>
            <a:pPr defTabSz="914400" eaLnBrk="0" fontAlgn="base" hangingPunct="0">
              <a:spcBef>
                <a:spcPct val="20000"/>
              </a:spcBef>
              <a:spcAft>
                <a:spcPct val="0"/>
              </a:spcAft>
            </a:pPr>
            <a:r>
              <a:rPr lang="en-US" sz="2800" dirty="0" smtClean="0">
                <a:solidFill>
                  <a:srgbClr val="FFFFFF"/>
                </a:solidFill>
                <a:latin typeface="Arial" charset="0"/>
                <a:ea typeface="ＭＳ Ｐゴシック" charset="0"/>
                <a:cs typeface="Arial" charset="0"/>
              </a:rPr>
              <a:t>"The </a:t>
            </a:r>
            <a:r>
              <a:rPr lang="en-US" sz="2800" dirty="0">
                <a:solidFill>
                  <a:srgbClr val="FFFFFF"/>
                </a:solidFill>
                <a:latin typeface="Arial" charset="0"/>
                <a:ea typeface="ＭＳ Ｐゴシック" charset="0"/>
                <a:cs typeface="Arial" charset="0"/>
              </a:rPr>
              <a:t>sixth angel poured out his bowl on the great river </a:t>
            </a:r>
            <a:r>
              <a:rPr lang="en-US" sz="2800" dirty="0">
                <a:solidFill>
                  <a:srgbClr val="FFFF00"/>
                </a:solidFill>
                <a:latin typeface="Arial" charset="0"/>
                <a:ea typeface="ＭＳ Ｐゴシック" charset="0"/>
                <a:cs typeface="Arial" charset="0"/>
              </a:rPr>
              <a:t>Euphrates</a:t>
            </a:r>
            <a:r>
              <a:rPr lang="en-US" sz="2800" dirty="0">
                <a:solidFill>
                  <a:srgbClr val="FFFFFF"/>
                </a:solidFill>
                <a:latin typeface="Arial" charset="0"/>
                <a:ea typeface="ＭＳ Ｐゴシック" charset="0"/>
                <a:cs typeface="Arial" charset="0"/>
              </a:rPr>
              <a:t>, and its water was </a:t>
            </a:r>
            <a:r>
              <a:rPr lang="en-US" sz="2800" dirty="0">
                <a:solidFill>
                  <a:srgbClr val="FFFF00"/>
                </a:solidFill>
                <a:latin typeface="Arial" charset="0"/>
                <a:ea typeface="ＭＳ Ｐゴシック" charset="0"/>
                <a:cs typeface="Arial" charset="0"/>
              </a:rPr>
              <a:t>dried up</a:t>
            </a:r>
            <a:r>
              <a:rPr lang="en-US" sz="2800" dirty="0">
                <a:solidFill>
                  <a:srgbClr val="FFFFFF"/>
                </a:solidFill>
                <a:latin typeface="Arial" charset="0"/>
                <a:ea typeface="ＭＳ Ｐゴシック" charset="0"/>
                <a:cs typeface="Arial" charset="0"/>
              </a:rPr>
              <a:t> to prepare the way for the kings from the East</a:t>
            </a:r>
            <a:r>
              <a:rPr lang="en-US" sz="2800" dirty="0" smtClean="0">
                <a:solidFill>
                  <a:srgbClr val="FFFFFF"/>
                </a:solidFill>
                <a:latin typeface="Arial" charset="0"/>
                <a:ea typeface="ＭＳ Ｐゴシック" charset="0"/>
                <a:cs typeface="Arial" charset="0"/>
              </a:rPr>
              <a:t>."</a:t>
            </a:r>
            <a:endParaRPr lang="en-US" sz="2800" dirty="0">
              <a:solidFill>
                <a:srgbClr val="FFFFFF"/>
              </a:solidFill>
              <a:latin typeface="Arial" charset="0"/>
              <a:ea typeface="ＭＳ Ｐゴシック" charset="0"/>
              <a:cs typeface="Arial" charset="0"/>
            </a:endParaRPr>
          </a:p>
        </p:txBody>
      </p:sp>
      <p:sp>
        <p:nvSpPr>
          <p:cNvPr id="615435" name="Line 11"/>
          <p:cNvSpPr>
            <a:spLocks noChangeShapeType="1"/>
          </p:cNvSpPr>
          <p:nvPr/>
        </p:nvSpPr>
        <p:spPr bwMode="auto">
          <a:xfrm>
            <a:off x="10779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a:no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293974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5430"/>
                                        </p:tgtEl>
                                        <p:attrNameLst>
                                          <p:attrName>style.visibility</p:attrName>
                                        </p:attrNameLst>
                                      </p:cBhvr>
                                      <p:to>
                                        <p:strVal val="visible"/>
                                      </p:to>
                                    </p:set>
                                    <p:animEffect transition="in" filter="wipe(up)">
                                      <p:cBhvr>
                                        <p:cTn id="17" dur="500"/>
                                        <p:tgtEl>
                                          <p:spTgt spid="6154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1" fill="hold" grpId="1" nodeType="clickEffect">
                                  <p:stCondLst>
                                    <p:cond delay="0"/>
                                  </p:stCondLst>
                                  <p:childTnLst>
                                    <p:animEffect transition="out" filter="wipe(up)">
                                      <p:cBhvr>
                                        <p:cTn id="21" dur="500"/>
                                        <p:tgtEl>
                                          <p:spTgt spid="615430"/>
                                        </p:tgtEl>
                                      </p:cBhvr>
                                    </p:animEffect>
                                    <p:set>
                                      <p:cBhvr>
                                        <p:cTn id="22" dur="1" fill="hold">
                                          <p:stCondLst>
                                            <p:cond delay="499"/>
                                          </p:stCondLst>
                                        </p:cTn>
                                        <p:tgtEl>
                                          <p:spTgt spid="61543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615433"/>
                                        </p:tgtEl>
                                        <p:attrNameLst>
                                          <p:attrName>style.visibility</p:attrName>
                                        </p:attrNameLst>
                                      </p:cBhvr>
                                      <p:to>
                                        <p:strVal val="visible"/>
                                      </p:to>
                                    </p:set>
                                    <p:animEffect transition="in" filter="wipe(down)">
                                      <p:cBhvr>
                                        <p:cTn id="27" dur="580">
                                          <p:stCondLst>
                                            <p:cond delay="0"/>
                                          </p:stCondLst>
                                        </p:cTn>
                                        <p:tgtEl>
                                          <p:spTgt spid="615433"/>
                                        </p:tgtEl>
                                      </p:cBhvr>
                                    </p:animEffect>
                                    <p:anim calcmode="lin" valueType="num">
                                      <p:cBhvr>
                                        <p:cTn id="28"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33" dur="26">
                                          <p:stCondLst>
                                            <p:cond delay="650"/>
                                          </p:stCondLst>
                                        </p:cTn>
                                        <p:tgtEl>
                                          <p:spTgt spid="615433"/>
                                        </p:tgtEl>
                                      </p:cBhvr>
                                      <p:to x="100000" y="60000"/>
                                    </p:animScale>
                                    <p:animScale>
                                      <p:cBhvr>
                                        <p:cTn id="34" dur="166" decel="50000">
                                          <p:stCondLst>
                                            <p:cond delay="676"/>
                                          </p:stCondLst>
                                        </p:cTn>
                                        <p:tgtEl>
                                          <p:spTgt spid="615433"/>
                                        </p:tgtEl>
                                      </p:cBhvr>
                                      <p:to x="100000" y="100000"/>
                                    </p:animScale>
                                    <p:animScale>
                                      <p:cBhvr>
                                        <p:cTn id="35" dur="26">
                                          <p:stCondLst>
                                            <p:cond delay="1312"/>
                                          </p:stCondLst>
                                        </p:cTn>
                                        <p:tgtEl>
                                          <p:spTgt spid="615433"/>
                                        </p:tgtEl>
                                      </p:cBhvr>
                                      <p:to x="100000" y="80000"/>
                                    </p:animScale>
                                    <p:animScale>
                                      <p:cBhvr>
                                        <p:cTn id="36" dur="166" decel="50000">
                                          <p:stCondLst>
                                            <p:cond delay="1338"/>
                                          </p:stCondLst>
                                        </p:cTn>
                                        <p:tgtEl>
                                          <p:spTgt spid="615433"/>
                                        </p:tgtEl>
                                      </p:cBhvr>
                                      <p:to x="100000" y="100000"/>
                                    </p:animScale>
                                    <p:animScale>
                                      <p:cBhvr>
                                        <p:cTn id="37" dur="26">
                                          <p:stCondLst>
                                            <p:cond delay="1642"/>
                                          </p:stCondLst>
                                        </p:cTn>
                                        <p:tgtEl>
                                          <p:spTgt spid="615433"/>
                                        </p:tgtEl>
                                      </p:cBhvr>
                                      <p:to x="100000" y="90000"/>
                                    </p:animScale>
                                    <p:animScale>
                                      <p:cBhvr>
                                        <p:cTn id="38" dur="166" decel="50000">
                                          <p:stCondLst>
                                            <p:cond delay="1668"/>
                                          </p:stCondLst>
                                        </p:cTn>
                                        <p:tgtEl>
                                          <p:spTgt spid="615433"/>
                                        </p:tgtEl>
                                      </p:cBhvr>
                                      <p:to x="100000" y="100000"/>
                                    </p:animScale>
                                    <p:animScale>
                                      <p:cBhvr>
                                        <p:cTn id="39" dur="26">
                                          <p:stCondLst>
                                            <p:cond delay="1808"/>
                                          </p:stCondLst>
                                        </p:cTn>
                                        <p:tgtEl>
                                          <p:spTgt spid="615433"/>
                                        </p:tgtEl>
                                      </p:cBhvr>
                                      <p:to x="100000" y="95000"/>
                                    </p:animScale>
                                    <p:animScale>
                                      <p:cBhvr>
                                        <p:cTn id="40" dur="166" decel="50000">
                                          <p:stCondLst>
                                            <p:cond delay="1834"/>
                                          </p:stCondLst>
                                        </p:cTn>
                                        <p:tgtEl>
                                          <p:spTgt spid="615433"/>
                                        </p:tgtEl>
                                      </p:cBhvr>
                                      <p:to x="100000" y="100000"/>
                                    </p:animScale>
                                  </p:childTnLst>
                                </p:cTn>
                              </p:par>
                            </p:childTnLst>
                          </p:cTn>
                        </p:par>
                        <p:par>
                          <p:cTn id="41" fill="hold" nodeType="afterGroup">
                            <p:stCondLst>
                              <p:cond delay="2000"/>
                            </p:stCondLst>
                            <p:childTnLst>
                              <p:par>
                                <p:cTn id="42" presetID="26" presetClass="entr" presetSubtype="0" fill="hold" grpId="0" nodeType="afterEffect">
                                  <p:stCondLst>
                                    <p:cond delay="0"/>
                                  </p:stCondLst>
                                  <p:childTnLst>
                                    <p:set>
                                      <p:cBhvr>
                                        <p:cTn id="43" dur="1" fill="hold">
                                          <p:stCondLst>
                                            <p:cond delay="0"/>
                                          </p:stCondLst>
                                        </p:cTn>
                                        <p:tgtEl>
                                          <p:spTgt spid="615434"/>
                                        </p:tgtEl>
                                        <p:attrNameLst>
                                          <p:attrName>style.visibility</p:attrName>
                                        </p:attrNameLst>
                                      </p:cBhvr>
                                      <p:to>
                                        <p:strVal val="visible"/>
                                      </p:to>
                                    </p:set>
                                    <p:animEffect transition="in" filter="wipe(down)">
                                      <p:cBhvr>
                                        <p:cTn id="44" dur="580">
                                          <p:stCondLst>
                                            <p:cond delay="0"/>
                                          </p:stCondLst>
                                        </p:cTn>
                                        <p:tgtEl>
                                          <p:spTgt spid="615434"/>
                                        </p:tgtEl>
                                      </p:cBhvr>
                                    </p:animEffect>
                                    <p:anim calcmode="lin" valueType="num">
                                      <p:cBhvr>
                                        <p:cTn id="45" dur="1822" tmFilter="0,0; 0.14,0.36; 0.43,0.73; 0.71,0.91; 1.0,1.0">
                                          <p:stCondLst>
                                            <p:cond delay="0"/>
                                          </p:stCondLst>
                                        </p:cTn>
                                        <p:tgtEl>
                                          <p:spTgt spid="615434"/>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615434"/>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615434"/>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615434"/>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615434"/>
                                        </p:tgtEl>
                                        <p:attrNameLst>
                                          <p:attrName>ppt_y</p:attrName>
                                        </p:attrNameLst>
                                      </p:cBhvr>
                                      <p:tavLst>
                                        <p:tav tm="0" fmla="#ppt_y-sin(pi*$)/81">
                                          <p:val>
                                            <p:fltVal val="0"/>
                                          </p:val>
                                        </p:tav>
                                        <p:tav tm="100000">
                                          <p:val>
                                            <p:fltVal val="1"/>
                                          </p:val>
                                        </p:tav>
                                      </p:tavLst>
                                    </p:anim>
                                    <p:animScale>
                                      <p:cBhvr>
                                        <p:cTn id="50" dur="26">
                                          <p:stCondLst>
                                            <p:cond delay="650"/>
                                          </p:stCondLst>
                                        </p:cTn>
                                        <p:tgtEl>
                                          <p:spTgt spid="615434"/>
                                        </p:tgtEl>
                                      </p:cBhvr>
                                      <p:to x="100000" y="60000"/>
                                    </p:animScale>
                                    <p:animScale>
                                      <p:cBhvr>
                                        <p:cTn id="51" dur="166" decel="50000">
                                          <p:stCondLst>
                                            <p:cond delay="676"/>
                                          </p:stCondLst>
                                        </p:cTn>
                                        <p:tgtEl>
                                          <p:spTgt spid="615434"/>
                                        </p:tgtEl>
                                      </p:cBhvr>
                                      <p:to x="100000" y="100000"/>
                                    </p:animScale>
                                    <p:animScale>
                                      <p:cBhvr>
                                        <p:cTn id="52" dur="26">
                                          <p:stCondLst>
                                            <p:cond delay="1312"/>
                                          </p:stCondLst>
                                        </p:cTn>
                                        <p:tgtEl>
                                          <p:spTgt spid="615434"/>
                                        </p:tgtEl>
                                      </p:cBhvr>
                                      <p:to x="100000" y="80000"/>
                                    </p:animScale>
                                    <p:animScale>
                                      <p:cBhvr>
                                        <p:cTn id="53" dur="166" decel="50000">
                                          <p:stCondLst>
                                            <p:cond delay="1338"/>
                                          </p:stCondLst>
                                        </p:cTn>
                                        <p:tgtEl>
                                          <p:spTgt spid="615434"/>
                                        </p:tgtEl>
                                      </p:cBhvr>
                                      <p:to x="100000" y="100000"/>
                                    </p:animScale>
                                    <p:animScale>
                                      <p:cBhvr>
                                        <p:cTn id="54" dur="26">
                                          <p:stCondLst>
                                            <p:cond delay="1642"/>
                                          </p:stCondLst>
                                        </p:cTn>
                                        <p:tgtEl>
                                          <p:spTgt spid="615434"/>
                                        </p:tgtEl>
                                      </p:cBhvr>
                                      <p:to x="100000" y="90000"/>
                                    </p:animScale>
                                    <p:animScale>
                                      <p:cBhvr>
                                        <p:cTn id="55" dur="166" decel="50000">
                                          <p:stCondLst>
                                            <p:cond delay="1668"/>
                                          </p:stCondLst>
                                        </p:cTn>
                                        <p:tgtEl>
                                          <p:spTgt spid="615434"/>
                                        </p:tgtEl>
                                      </p:cBhvr>
                                      <p:to x="100000" y="100000"/>
                                    </p:animScale>
                                    <p:animScale>
                                      <p:cBhvr>
                                        <p:cTn id="56" dur="26">
                                          <p:stCondLst>
                                            <p:cond delay="1808"/>
                                          </p:stCondLst>
                                        </p:cTn>
                                        <p:tgtEl>
                                          <p:spTgt spid="615434"/>
                                        </p:tgtEl>
                                      </p:cBhvr>
                                      <p:to x="100000" y="95000"/>
                                    </p:animScale>
                                    <p:animScale>
                                      <p:cBhvr>
                                        <p:cTn id="57" dur="166" decel="50000">
                                          <p:stCondLst>
                                            <p:cond delay="1834"/>
                                          </p:stCondLst>
                                        </p:cTn>
                                        <p:tgtEl>
                                          <p:spTgt spid="615434"/>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2" nodeType="clickEffect">
                                  <p:stCondLst>
                                    <p:cond delay="0"/>
                                  </p:stCondLst>
                                  <p:childTnLst>
                                    <p:set>
                                      <p:cBhvr>
                                        <p:cTn id="61" dur="1" fill="hold">
                                          <p:stCondLst>
                                            <p:cond delay="0"/>
                                          </p:stCondLst>
                                        </p:cTn>
                                        <p:tgtEl>
                                          <p:spTgt spid="615430"/>
                                        </p:tgtEl>
                                        <p:attrNameLst>
                                          <p:attrName>style.visibility</p:attrName>
                                        </p:attrNameLst>
                                      </p:cBhvr>
                                      <p:to>
                                        <p:strVal val="visible"/>
                                      </p:to>
                                    </p:set>
                                    <p:animEffect transition="in" filter="wipe(up)">
                                      <p:cBhvr>
                                        <p:cTn id="62" dur="500"/>
                                        <p:tgtEl>
                                          <p:spTgt spid="6154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615435"/>
                                        </p:tgtEl>
                                        <p:attrNameLst>
                                          <p:attrName>style.visibility</p:attrName>
                                        </p:attrNameLst>
                                      </p:cBhvr>
                                      <p:to>
                                        <p:strVal val="visible"/>
                                      </p:to>
                                    </p:set>
                                    <p:anim calcmode="lin" valueType="num">
                                      <p:cBhvr>
                                        <p:cTn id="67" dur="1000" fill="hold"/>
                                        <p:tgtEl>
                                          <p:spTgt spid="615435"/>
                                        </p:tgtEl>
                                        <p:attrNameLst>
                                          <p:attrName>ppt_w</p:attrName>
                                        </p:attrNameLst>
                                      </p:cBhvr>
                                      <p:tavLst>
                                        <p:tav tm="0">
                                          <p:val>
                                            <p:strVal val="#ppt_w*0.70"/>
                                          </p:val>
                                        </p:tav>
                                        <p:tav tm="100000">
                                          <p:val>
                                            <p:strVal val="#ppt_w"/>
                                          </p:val>
                                        </p:tav>
                                      </p:tavLst>
                                    </p:anim>
                                    <p:anim calcmode="lin" valueType="num">
                                      <p:cBhvr>
                                        <p:cTn id="68" dur="1000" fill="hold"/>
                                        <p:tgtEl>
                                          <p:spTgt spid="615435"/>
                                        </p:tgtEl>
                                        <p:attrNameLst>
                                          <p:attrName>ppt_h</p:attrName>
                                        </p:attrNameLst>
                                      </p:cBhvr>
                                      <p:tavLst>
                                        <p:tav tm="0">
                                          <p:val>
                                            <p:strVal val="#ppt_h"/>
                                          </p:val>
                                        </p:tav>
                                        <p:tav tm="100000">
                                          <p:val>
                                            <p:strVal val="#ppt_h"/>
                                          </p:val>
                                        </p:tav>
                                      </p:tavLst>
                                    </p:anim>
                                    <p:animEffect transition="in" filter="fade">
                                      <p:cBhvr>
                                        <p:cTn id="69" dur="1000"/>
                                        <p:tgtEl>
                                          <p:spTgt spid="615435"/>
                                        </p:tgtEl>
                                      </p:cBhvr>
                                    </p:animEffect>
                                  </p:childTnLst>
                                </p:cTn>
                              </p:par>
                            </p:childTnLst>
                          </p:cTn>
                        </p:par>
                        <p:par>
                          <p:cTn id="70" fill="hold">
                            <p:stCondLst>
                              <p:cond delay="1000"/>
                            </p:stCondLst>
                            <p:childTnLst>
                              <p:par>
                                <p:cTn id="71" presetID="22" presetClass="exit" presetSubtype="1" fill="hold" grpId="3" nodeType="afterEffect">
                                  <p:stCondLst>
                                    <p:cond delay="0"/>
                                  </p:stCondLst>
                                  <p:childTnLst>
                                    <p:animEffect transition="out" filter="wipe(up)">
                                      <p:cBhvr>
                                        <p:cTn id="72" dur="500"/>
                                        <p:tgtEl>
                                          <p:spTgt spid="615430"/>
                                        </p:tgtEl>
                                      </p:cBhvr>
                                    </p:animEffect>
                                    <p:set>
                                      <p:cBhvr>
                                        <p:cTn id="73" dur="1" fill="hold">
                                          <p:stCondLst>
                                            <p:cond delay="499"/>
                                          </p:stCondLst>
                                        </p:cTn>
                                        <p:tgtEl>
                                          <p:spTgt spid="615430"/>
                                        </p:tgtEl>
                                        <p:attrNameLst>
                                          <p:attrName>style.visibility</p:attrName>
                                        </p:attrNameLst>
                                      </p:cBhvr>
                                      <p:to>
                                        <p:strVal val="hidden"/>
                                      </p:to>
                                    </p:set>
                                  </p:childTnLst>
                                </p:cTn>
                              </p:par>
                            </p:childTnLst>
                          </p:cTn>
                        </p:par>
                        <p:par>
                          <p:cTn id="74" fill="hold">
                            <p:stCondLst>
                              <p:cond delay="1500"/>
                            </p:stCondLst>
                            <p:childTnLst>
                              <p:par>
                                <p:cTn id="75" presetID="22" presetClass="entr" presetSubtype="4" fill="hold" grpId="0" nodeType="afterEffect">
                                  <p:stCondLst>
                                    <p:cond delay="0"/>
                                  </p:stCondLst>
                                  <p:childTnLst>
                                    <p:set>
                                      <p:cBhvr>
                                        <p:cTn id="76" dur="1" fill="hold">
                                          <p:stCondLst>
                                            <p:cond delay="0"/>
                                          </p:stCondLst>
                                        </p:cTn>
                                        <p:tgtEl>
                                          <p:spTgt spid="615436"/>
                                        </p:tgtEl>
                                        <p:attrNameLst>
                                          <p:attrName>style.visibility</p:attrName>
                                        </p:attrNameLst>
                                      </p:cBhvr>
                                      <p:to>
                                        <p:strVal val="visible"/>
                                      </p:to>
                                    </p:set>
                                    <p:animEffect transition="in" filter="wipe(down)">
                                      <p:cBhvr>
                                        <p:cTn id="77" dur="500"/>
                                        <p:tgtEl>
                                          <p:spTgt spid="615436"/>
                                        </p:tgtEl>
                                      </p:cBhvr>
                                    </p:animEffect>
                                  </p:childTnLst>
                                </p:cTn>
                              </p:par>
                            </p:childTnLst>
                          </p:cTn>
                        </p:par>
                      </p:childTnLst>
                    </p:cTn>
                  </p:par>
                  <p:par>
                    <p:cTn id="78" fill="hold">
                      <p:stCondLst>
                        <p:cond delay="indefinite"/>
                      </p:stCondLst>
                      <p:childTnLst>
                        <p:par>
                          <p:cTn id="79" fill="hold" nodeType="afterGroup">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down)">
                                      <p:cBhvr>
                                        <p:cTn id="82" dur="580">
                                          <p:stCondLst>
                                            <p:cond delay="0"/>
                                          </p:stCondLst>
                                        </p:cTn>
                                        <p:tgtEl>
                                          <p:spTgt spid="11"/>
                                        </p:tgtEl>
                                      </p:cBhvr>
                                    </p:animEffect>
                                    <p:anim calcmode="lin" valueType="num">
                                      <p:cBhvr>
                                        <p:cTn id="8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8" dur="26">
                                          <p:stCondLst>
                                            <p:cond delay="650"/>
                                          </p:stCondLst>
                                        </p:cTn>
                                        <p:tgtEl>
                                          <p:spTgt spid="11"/>
                                        </p:tgtEl>
                                      </p:cBhvr>
                                      <p:to x="100000" y="60000"/>
                                    </p:animScale>
                                    <p:animScale>
                                      <p:cBhvr>
                                        <p:cTn id="89" dur="166" decel="50000">
                                          <p:stCondLst>
                                            <p:cond delay="676"/>
                                          </p:stCondLst>
                                        </p:cTn>
                                        <p:tgtEl>
                                          <p:spTgt spid="11"/>
                                        </p:tgtEl>
                                      </p:cBhvr>
                                      <p:to x="100000" y="100000"/>
                                    </p:animScale>
                                    <p:animScale>
                                      <p:cBhvr>
                                        <p:cTn id="90" dur="26">
                                          <p:stCondLst>
                                            <p:cond delay="1312"/>
                                          </p:stCondLst>
                                        </p:cTn>
                                        <p:tgtEl>
                                          <p:spTgt spid="11"/>
                                        </p:tgtEl>
                                      </p:cBhvr>
                                      <p:to x="100000" y="80000"/>
                                    </p:animScale>
                                    <p:animScale>
                                      <p:cBhvr>
                                        <p:cTn id="91" dur="166" decel="50000">
                                          <p:stCondLst>
                                            <p:cond delay="1338"/>
                                          </p:stCondLst>
                                        </p:cTn>
                                        <p:tgtEl>
                                          <p:spTgt spid="11"/>
                                        </p:tgtEl>
                                      </p:cBhvr>
                                      <p:to x="100000" y="100000"/>
                                    </p:animScale>
                                    <p:animScale>
                                      <p:cBhvr>
                                        <p:cTn id="92" dur="26">
                                          <p:stCondLst>
                                            <p:cond delay="1642"/>
                                          </p:stCondLst>
                                        </p:cTn>
                                        <p:tgtEl>
                                          <p:spTgt spid="11"/>
                                        </p:tgtEl>
                                      </p:cBhvr>
                                      <p:to x="100000" y="90000"/>
                                    </p:animScale>
                                    <p:animScale>
                                      <p:cBhvr>
                                        <p:cTn id="93" dur="166" decel="50000">
                                          <p:stCondLst>
                                            <p:cond delay="1668"/>
                                          </p:stCondLst>
                                        </p:cTn>
                                        <p:tgtEl>
                                          <p:spTgt spid="11"/>
                                        </p:tgtEl>
                                      </p:cBhvr>
                                      <p:to x="100000" y="100000"/>
                                    </p:animScale>
                                    <p:animScale>
                                      <p:cBhvr>
                                        <p:cTn id="94" dur="26">
                                          <p:stCondLst>
                                            <p:cond delay="1808"/>
                                          </p:stCondLst>
                                        </p:cTn>
                                        <p:tgtEl>
                                          <p:spTgt spid="11"/>
                                        </p:tgtEl>
                                      </p:cBhvr>
                                      <p:to x="100000" y="95000"/>
                                    </p:animScale>
                                    <p:animScale>
                                      <p:cBhvr>
                                        <p:cTn id="95" dur="166" decel="50000">
                                          <p:stCondLst>
                                            <p:cond delay="1834"/>
                                          </p:stCondLst>
                                        </p:cTn>
                                        <p:tgtEl>
                                          <p:spTgt spid="11"/>
                                        </p:tgtEl>
                                      </p:cBhvr>
                                      <p:to x="100000" y="100000"/>
                                    </p:animScale>
                                  </p:childTnLst>
                                </p:cTn>
                              </p:par>
                            </p:childTnLst>
                          </p:cTn>
                        </p:par>
                        <p:par>
                          <p:cTn id="96" fill="hold">
                            <p:stCondLst>
                              <p:cond delay="2000"/>
                            </p:stCondLst>
                            <p:childTnLst>
                              <p:par>
                                <p:cTn id="97" presetID="22" presetClass="entr" presetSubtype="2" fill="hold" grpId="0" nodeType="after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wipe(right)">
                                      <p:cBhvr>
                                        <p:cTn id="9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30" grpId="0" animBg="1"/>
      <p:bldP spid="615430" grpId="1" animBg="1"/>
      <p:bldP spid="615430" grpId="2" animBg="1"/>
      <p:bldP spid="615430" grpId="3" animBg="1"/>
      <p:bldP spid="615433" grpId="0" animBg="1"/>
      <p:bldP spid="615434" grpId="0" animBg="1"/>
      <p:bldP spid="615436" grpId="0" animBg="1"/>
      <p:bldP spid="11" grpId="0" animBg="1"/>
      <p:bldP spid="2" grpId="0" animBg="1"/>
      <p:bldP spid="615428" grpId="0" animBg="1"/>
      <p:bldP spid="6154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6 chinese arm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35"/>
            <a:ext cx="9144000" cy="6863535"/>
          </a:xfrm>
          <a:prstGeom prst="rect">
            <a:avLst/>
          </a:prstGeom>
        </p:spPr>
      </p:pic>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Who are the Kings of the East?</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46900048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52400">
                    <a:schemeClr val="tx1"/>
                  </a:glow>
                </a:effectLst>
              </a:rPr>
              <a:t>Snake infestation</a:t>
            </a:r>
            <a:endParaRPr lang="en-US" sz="4000" b="1" dirty="0">
              <a:effectLst>
                <a:glow rad="152400">
                  <a:schemeClr val="tx1"/>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6159500" y="4687888"/>
            <a:ext cx="3021013" cy="2270125"/>
            <a:chOff x="3370314" y="2924944"/>
            <a:chExt cx="3020366" cy="2269356"/>
          </a:xfrm>
        </p:grpSpPr>
        <p:pic>
          <p:nvPicPr>
            <p:cNvPr id="1003546" name="Picture 11" descr="rev 16 indian.arm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70314" y="2924944"/>
              <a:ext cx="3020366" cy="226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7" name="Text Box 9"/>
            <p:cNvSpPr txBox="1">
              <a:spLocks noChangeArrowheads="1"/>
            </p:cNvSpPr>
            <p:nvPr/>
          </p:nvSpPr>
          <p:spPr bwMode="auto">
            <a:xfrm>
              <a:off x="4455918" y="4402212"/>
              <a:ext cx="1020329"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India?</a:t>
              </a:r>
            </a:p>
          </p:txBody>
        </p:sp>
      </p:grpSp>
      <p:grpSp>
        <p:nvGrpSpPr>
          <p:cNvPr id="4" name="Group 3"/>
          <p:cNvGrpSpPr>
            <a:grpSpLocks/>
          </p:cNvGrpSpPr>
          <p:nvPr/>
        </p:nvGrpSpPr>
        <p:grpSpPr bwMode="auto">
          <a:xfrm>
            <a:off x="-36513" y="620713"/>
            <a:ext cx="3443288" cy="2160587"/>
            <a:chOff x="107503" y="404664"/>
            <a:chExt cx="3443961" cy="2160240"/>
          </a:xfrm>
        </p:grpSpPr>
        <p:pic>
          <p:nvPicPr>
            <p:cNvPr id="1003544" name="Picture 2" descr="rev 16 russian army.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3" y="404664"/>
              <a:ext cx="3443961"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5" name="Text Box 9"/>
            <p:cNvSpPr txBox="1">
              <a:spLocks noChangeArrowheads="1"/>
            </p:cNvSpPr>
            <p:nvPr/>
          </p:nvSpPr>
          <p:spPr bwMode="auto">
            <a:xfrm>
              <a:off x="1361248" y="1988840"/>
              <a:ext cx="1293691"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Russia?</a:t>
              </a:r>
            </a:p>
          </p:txBody>
        </p:sp>
      </p:grpSp>
      <p:grpSp>
        <p:nvGrpSpPr>
          <p:cNvPr id="27" name="Group 26"/>
          <p:cNvGrpSpPr>
            <a:grpSpLocks/>
          </p:cNvGrpSpPr>
          <p:nvPr/>
        </p:nvGrpSpPr>
        <p:grpSpPr bwMode="auto">
          <a:xfrm>
            <a:off x="5580063" y="2432050"/>
            <a:ext cx="3179762" cy="2292350"/>
            <a:chOff x="3480562" y="2708920"/>
            <a:chExt cx="3179001" cy="2292549"/>
          </a:xfrm>
        </p:grpSpPr>
        <p:pic>
          <p:nvPicPr>
            <p:cNvPr id="1003542" name="Picture 25" descr="rev 16 south korea army.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480562" y="2708920"/>
              <a:ext cx="3179001" cy="2292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3" name="Text Box 9"/>
            <p:cNvSpPr txBox="1">
              <a:spLocks noChangeArrowheads="1"/>
            </p:cNvSpPr>
            <p:nvPr/>
          </p:nvSpPr>
          <p:spPr bwMode="auto">
            <a:xfrm>
              <a:off x="4123631" y="4333306"/>
              <a:ext cx="2064034"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South Korea?</a:t>
              </a:r>
            </a:p>
          </p:txBody>
        </p:sp>
      </p:grpSp>
      <p:grpSp>
        <p:nvGrpSpPr>
          <p:cNvPr id="29" name="Group 28"/>
          <p:cNvGrpSpPr>
            <a:grpSpLocks/>
          </p:cNvGrpSpPr>
          <p:nvPr/>
        </p:nvGrpSpPr>
        <p:grpSpPr bwMode="auto">
          <a:xfrm>
            <a:off x="5867400" y="622300"/>
            <a:ext cx="3182938" cy="2085975"/>
            <a:chOff x="5960875" y="2852936"/>
            <a:chExt cx="3181648" cy="2087161"/>
          </a:xfrm>
        </p:grpSpPr>
        <p:pic>
          <p:nvPicPr>
            <p:cNvPr id="1003540" name="Picture 27" descr="rev 16 North korea army.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60875" y="2852936"/>
              <a:ext cx="3181648" cy="208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1" name="Text Box 9"/>
            <p:cNvSpPr txBox="1">
              <a:spLocks noChangeArrowheads="1"/>
            </p:cNvSpPr>
            <p:nvPr/>
          </p:nvSpPr>
          <p:spPr bwMode="auto">
            <a:xfrm>
              <a:off x="6631116" y="4293096"/>
              <a:ext cx="2012337"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North Korea?</a:t>
              </a:r>
            </a:p>
          </p:txBody>
        </p:sp>
      </p:grpSp>
      <p:grpSp>
        <p:nvGrpSpPr>
          <p:cNvPr id="9" name="Group 8"/>
          <p:cNvGrpSpPr>
            <a:grpSpLocks/>
          </p:cNvGrpSpPr>
          <p:nvPr/>
        </p:nvGrpSpPr>
        <p:grpSpPr bwMode="auto">
          <a:xfrm>
            <a:off x="34925" y="4281488"/>
            <a:ext cx="3600450" cy="2243137"/>
            <a:chOff x="755576" y="3512755"/>
            <a:chExt cx="3600400" cy="2244000"/>
          </a:xfrm>
        </p:grpSpPr>
        <p:pic>
          <p:nvPicPr>
            <p:cNvPr id="1003538" name="Picture 7" descr="rev 16 iran army.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55576" y="3512755"/>
              <a:ext cx="3600400" cy="22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9" name="Text Box 9"/>
            <p:cNvSpPr txBox="1">
              <a:spLocks noChangeArrowheads="1"/>
            </p:cNvSpPr>
            <p:nvPr/>
          </p:nvSpPr>
          <p:spPr bwMode="auto">
            <a:xfrm>
              <a:off x="2199726" y="5085184"/>
              <a:ext cx="883272"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Iran?</a:t>
              </a:r>
            </a:p>
          </p:txBody>
        </p:sp>
      </p:grpSp>
      <p:grpSp>
        <p:nvGrpSpPr>
          <p:cNvPr id="31" name="Group 30"/>
          <p:cNvGrpSpPr>
            <a:grpSpLocks/>
          </p:cNvGrpSpPr>
          <p:nvPr/>
        </p:nvGrpSpPr>
        <p:grpSpPr bwMode="auto">
          <a:xfrm>
            <a:off x="1476375" y="2589213"/>
            <a:ext cx="3311525" cy="2208212"/>
            <a:chOff x="2699792" y="2589245"/>
            <a:chExt cx="3311860" cy="2207907"/>
          </a:xfrm>
        </p:grpSpPr>
        <p:pic>
          <p:nvPicPr>
            <p:cNvPr id="1003536" name="Picture 29" descr="rev 16 myanmar army.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699792" y="2589245"/>
              <a:ext cx="3311860" cy="22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7" name="Text Box 9"/>
            <p:cNvSpPr txBox="1">
              <a:spLocks noChangeArrowheads="1"/>
            </p:cNvSpPr>
            <p:nvPr/>
          </p:nvSpPr>
          <p:spPr bwMode="auto">
            <a:xfrm>
              <a:off x="3623517" y="3861048"/>
              <a:ext cx="1635581"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Myanmar?</a:t>
              </a:r>
            </a:p>
          </p:txBody>
        </p:sp>
      </p:grpSp>
      <p:grpSp>
        <p:nvGrpSpPr>
          <p:cNvPr id="10" name="Group 9"/>
          <p:cNvGrpSpPr>
            <a:grpSpLocks/>
          </p:cNvGrpSpPr>
          <p:nvPr/>
        </p:nvGrpSpPr>
        <p:grpSpPr bwMode="auto">
          <a:xfrm>
            <a:off x="2987675" y="620713"/>
            <a:ext cx="3114675" cy="2138362"/>
            <a:chOff x="2176950" y="1484784"/>
            <a:chExt cx="3115129" cy="2138745"/>
          </a:xfrm>
        </p:grpSpPr>
        <p:pic>
          <p:nvPicPr>
            <p:cNvPr id="1003534" name="Picture 1" descr="rev 16 chinese.army.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76950" y="1484784"/>
              <a:ext cx="3115129" cy="213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5" name="Text Box 9"/>
            <p:cNvSpPr txBox="1">
              <a:spLocks noChangeArrowheads="1"/>
            </p:cNvSpPr>
            <p:nvPr/>
          </p:nvSpPr>
          <p:spPr bwMode="auto">
            <a:xfrm>
              <a:off x="3241557" y="3015668"/>
              <a:ext cx="1157085"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China?</a:t>
              </a:r>
            </a:p>
          </p:txBody>
        </p:sp>
      </p:grpSp>
      <p:grpSp>
        <p:nvGrpSpPr>
          <p:cNvPr id="7" name="Group 6"/>
          <p:cNvGrpSpPr>
            <a:grpSpLocks/>
          </p:cNvGrpSpPr>
          <p:nvPr/>
        </p:nvGrpSpPr>
        <p:grpSpPr bwMode="auto">
          <a:xfrm>
            <a:off x="2774950" y="4429125"/>
            <a:ext cx="3643313" cy="2420938"/>
            <a:chOff x="-1332656" y="2348880"/>
            <a:chExt cx="3643309" cy="2420198"/>
          </a:xfrm>
        </p:grpSpPr>
        <p:pic>
          <p:nvPicPr>
            <p:cNvPr id="1003532" name="Picture 5" descr="rev 16 pakistan arm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332656" y="2348880"/>
              <a:ext cx="3643309" cy="242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33" name="Text Box 9"/>
            <p:cNvSpPr txBox="1">
              <a:spLocks noChangeArrowheads="1"/>
            </p:cNvSpPr>
            <p:nvPr/>
          </p:nvSpPr>
          <p:spPr bwMode="auto">
            <a:xfrm>
              <a:off x="-192111" y="4077072"/>
              <a:ext cx="1533390" cy="46384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FFFFFF"/>
                  </a:solidFill>
                  <a:latin typeface="Arial" charset="0"/>
                  <a:cs typeface="Arial" charset="0"/>
                </a:rPr>
                <a:t>Pakistan?</a:t>
              </a:r>
            </a:p>
          </p:txBody>
        </p:sp>
      </p:grpSp>
      <p:sp>
        <p:nvSpPr>
          <p:cNvPr id="1003531" name="Rectangle 18"/>
          <p:cNvSpPr>
            <a:spLocks noGrp="1" noChangeArrowheads="1"/>
          </p:cNvSpPr>
          <p:nvPr>
            <p:ph type="title" idx="4294967295"/>
          </p:nvPr>
        </p:nvSpPr>
        <p:spPr>
          <a:xfrm>
            <a:off x="539750" y="44450"/>
            <a:ext cx="7848600" cy="720725"/>
          </a:xfrm>
          <a:solidFill>
            <a:srgbClr val="FF0000"/>
          </a:solidFill>
          <a:ln w="28575">
            <a:solidFill>
              <a:schemeClr val="bg1"/>
            </a:solidFill>
            <a:miter lim="800000"/>
            <a:headEnd/>
            <a:tailEnd/>
          </a:ln>
        </p:spPr>
        <p:txBody>
          <a:bodyPr/>
          <a:lstStyle/>
          <a:p>
            <a:r>
              <a:rPr lang="en-US" sz="4000">
                <a:latin typeface="Arial" charset="0"/>
                <a:ea typeface="ＭＳ Ｐゴシック" charset="0"/>
              </a:rPr>
              <a:t>Who are the Kings of the East?</a:t>
            </a:r>
          </a:p>
        </p:txBody>
      </p:sp>
      <p:sp>
        <p:nvSpPr>
          <p:cNvPr id="30"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394</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780587496"/>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22" name="Picture 4" descr="20 Three beasts and 66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10023" y="24507"/>
            <a:ext cx="3673475" cy="1368426"/>
          </a:xfrm>
          <a:noFill/>
          <a:ln w="9525">
            <a:noFill/>
            <a:miter lim="800000"/>
            <a:headEnd/>
            <a:tailEnd/>
          </a:ln>
          <a:effectLst>
            <a:outerShdw blurRad="63500" dist="35921" dir="2700000" algn="ctr" rotWithShape="0">
              <a:schemeClr val="tx2">
                <a:alpha val="74997"/>
              </a:schemeClr>
            </a:outerShdw>
          </a:effectLst>
        </p:spPr>
        <p:txBody>
          <a:bodyPr anchor="ctr"/>
          <a:lstStyle/>
          <a:p>
            <a:r>
              <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Beasts of Rev. 13</a:t>
            </a:r>
          </a:p>
        </p:txBody>
      </p:sp>
      <p:sp>
        <p:nvSpPr>
          <p:cNvPr id="2" name="Rectangle 2"/>
          <p:cNvSpPr>
            <a:spLocks noChangeArrowheads="1"/>
          </p:cNvSpPr>
          <p:nvPr/>
        </p:nvSpPr>
        <p:spPr bwMode="auto">
          <a:xfrm>
            <a:off x="152400" y="4972272"/>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Dragon = </a:t>
            </a:r>
            <a:b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dirty="0">
                <a:solidFill>
                  <a:srgbClr val="FFFFFF"/>
                </a:solidFill>
                <a:effectLst>
                  <a:glow rad="241300">
                    <a:srgbClr val="000000">
                      <a:alpha val="75000"/>
                    </a:srgbClr>
                  </a:glow>
                </a:effectLst>
                <a:latin typeface="Arial" charset="0"/>
                <a:ea typeface="ＭＳ Ｐゴシック" charset="0"/>
                <a:cs typeface="ＭＳ Ｐゴシック" charset="0"/>
              </a:rPr>
              <a:t>Satan</a:t>
            </a:r>
            <a:endParaRPr lang="en-US" sz="3200" dirty="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3" name="Rectangle 2"/>
          <p:cNvSpPr>
            <a:spLocks noChangeArrowheads="1"/>
          </p:cNvSpPr>
          <p:nvPr/>
        </p:nvSpPr>
        <p:spPr bwMode="auto">
          <a:xfrm>
            <a:off x="1905000" y="5124672"/>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Sea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Antichrist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4" name="Rectangle 2"/>
          <p:cNvSpPr>
            <a:spLocks noChangeArrowheads="1"/>
          </p:cNvSpPr>
          <p:nvPr/>
        </p:nvSpPr>
        <p:spPr bwMode="auto">
          <a:xfrm>
            <a:off x="5791200" y="5086572"/>
            <a:ext cx="3352800" cy="1143000"/>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algn="ctr" defTabSz="914400" eaLnBrk="0" fontAlgn="base" hangingPunct="0">
              <a:spcBef>
                <a:spcPct val="0"/>
              </a:spcBef>
              <a:spcAft>
                <a:spcPct val="0"/>
              </a:spcAft>
              <a:defRPr/>
            </a:pP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Land Beast = </a:t>
            </a:r>
            <a:br>
              <a:rPr lang="en-US" sz="3200" b="1">
                <a:solidFill>
                  <a:srgbClr val="FFFFFF"/>
                </a:solidFill>
                <a:effectLst>
                  <a:glow rad="241300">
                    <a:srgbClr val="000000">
                      <a:alpha val="75000"/>
                    </a:srgbClr>
                  </a:glow>
                </a:effectLst>
                <a:latin typeface="Arial" charset="0"/>
                <a:ea typeface="ＭＳ Ｐゴシック" charset="0"/>
                <a:cs typeface="ＭＳ Ｐゴシック" charset="0"/>
              </a:rPr>
            </a:br>
            <a:r>
              <a:rPr lang="en-US" sz="3200" b="1">
                <a:solidFill>
                  <a:srgbClr val="FFFFFF"/>
                </a:solidFill>
                <a:effectLst>
                  <a:glow rad="241300">
                    <a:srgbClr val="000000">
                      <a:alpha val="75000"/>
                    </a:srgbClr>
                  </a:glow>
                </a:effectLst>
                <a:latin typeface="Arial" charset="0"/>
                <a:ea typeface="ＭＳ Ｐゴシック" charset="0"/>
                <a:cs typeface="ＭＳ Ｐゴシック" charset="0"/>
              </a:rPr>
              <a:t>False Prophet</a:t>
            </a:r>
            <a:endParaRPr lang="en-US" sz="3200">
              <a:solidFill>
                <a:srgbClr val="FFFFFF"/>
              </a:solidFill>
              <a:effectLst>
                <a:glow rad="241300">
                  <a:srgbClr val="000000">
                    <a:alpha val="75000"/>
                  </a:srgbClr>
                </a:glow>
              </a:effectLst>
              <a:latin typeface="Times New Roman" charset="0"/>
              <a:ea typeface="ＭＳ Ｐゴシック" charset="0"/>
              <a:cs typeface="ＭＳ Ｐゴシック" charset="0"/>
            </a:endParaRPr>
          </a:p>
        </p:txBody>
      </p:sp>
      <p:sp>
        <p:nvSpPr>
          <p:cNvPr id="7" name="Rectangle 2"/>
          <p:cNvSpPr txBox="1">
            <a:spLocks noChangeArrowheads="1"/>
          </p:cNvSpPr>
          <p:nvPr/>
        </p:nvSpPr>
        <p:spPr bwMode="auto">
          <a:xfrm>
            <a:off x="22324" y="6228077"/>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8"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387</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820445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452"/>
            <a:ext cx="9144816" cy="6845548"/>
          </a:xfrm>
          <a:prstGeom prst="rect">
            <a:avLst/>
          </a:prstGeom>
        </p:spPr>
      </p:pic>
      <p:sp>
        <p:nvSpPr>
          <p:cNvPr id="1000450" name="Title 1"/>
          <p:cNvSpPr>
            <a:spLocks noGrp="1"/>
          </p:cNvSpPr>
          <p:nvPr>
            <p:ph type="title"/>
          </p:nvPr>
        </p:nvSpPr>
        <p:spPr>
          <a:xfrm>
            <a:off x="0" y="3886200"/>
            <a:ext cx="9144000" cy="2971800"/>
          </a:xfrm>
        </p:spPr>
        <p:txBody>
          <a:bodyPr anchor="b"/>
          <a:lstStyle/>
          <a:p>
            <a:r>
              <a:rPr lang="en-US" sz="2400" b="1" dirty="0" smtClean="0">
                <a:effectLst>
                  <a:glow rad="177800">
                    <a:schemeClr val="tx1"/>
                  </a:glow>
                </a:effectLst>
              </a:rPr>
              <a:t>"And </a:t>
            </a:r>
            <a:r>
              <a:rPr lang="en-US" sz="2400" b="1" dirty="0">
                <a:effectLst>
                  <a:glow rad="177800">
                    <a:schemeClr val="tx1"/>
                  </a:glow>
                </a:effectLst>
              </a:rPr>
              <a:t>I saw three evil spirits that looked like frogs leap from the mouths of the dragon, the beast, and the false prophet.  </a:t>
            </a:r>
            <a:r>
              <a:rPr lang="en-US" sz="2400" b="1" baseline="30000" dirty="0" smtClean="0">
                <a:effectLst>
                  <a:glow rad="177800">
                    <a:schemeClr val="tx1"/>
                  </a:glow>
                </a:effectLst>
              </a:rPr>
              <a:t>14</a:t>
            </a:r>
            <a:r>
              <a:rPr lang="en-US" sz="2400" b="1" dirty="0" smtClean="0">
                <a:effectLst>
                  <a:glow rad="177800">
                    <a:schemeClr val="tx1"/>
                  </a:glow>
                </a:effectLst>
              </a:rPr>
              <a:t>They </a:t>
            </a:r>
            <a:r>
              <a:rPr lang="en-US" sz="2400" b="1" dirty="0">
                <a:effectLst>
                  <a:glow rad="177800">
                    <a:schemeClr val="tx1"/>
                  </a:glow>
                </a:effectLst>
              </a:rPr>
              <a:t>are demonic spirits who work miracles and go out to all the rulers of the world to gather them for battle against the Lord on that great judgment day of God the </a:t>
            </a:r>
            <a:r>
              <a:rPr lang="en-US" sz="2400" b="1" dirty="0" smtClean="0">
                <a:effectLst>
                  <a:glow rad="177800">
                    <a:schemeClr val="tx1"/>
                  </a:glow>
                </a:effectLst>
              </a:rPr>
              <a:t>Almighty" </a:t>
            </a:r>
            <a:br>
              <a:rPr lang="en-US" sz="2400" b="1" dirty="0" smtClean="0">
                <a:effectLst>
                  <a:glow rad="177800">
                    <a:schemeClr val="tx1"/>
                  </a:glow>
                </a:effectLst>
              </a:rPr>
            </a:br>
            <a:r>
              <a:rPr lang="en-US" sz="2400" b="1" dirty="0" smtClean="0">
                <a:effectLst>
                  <a:glow rad="177800">
                    <a:schemeClr val="tx1"/>
                  </a:glow>
                </a:effectLst>
              </a:rPr>
              <a:t>(16:13-14 </a:t>
            </a:r>
            <a:r>
              <a:rPr lang="en-US" sz="2000" b="1" dirty="0" smtClean="0">
                <a:effectLst>
                  <a:glow rad="177800">
                    <a:schemeClr val="tx1"/>
                  </a:glow>
                </a:effectLst>
              </a:rPr>
              <a:t>NLT</a:t>
            </a:r>
            <a:r>
              <a:rPr lang="en-US" sz="2400" b="1" dirty="0" smtClean="0">
                <a:effectLst>
                  <a:glow rad="177800">
                    <a:schemeClr val="tx1"/>
                  </a:glow>
                </a:effectLst>
              </a:rPr>
              <a:t>).</a:t>
            </a:r>
            <a:endParaRPr lang="en-US" sz="2400" b="1" dirty="0">
              <a:effectLst>
                <a:glow rad="177800">
                  <a:schemeClr val="tx1"/>
                </a:glow>
              </a:effectLst>
              <a:latin typeface="Arial" charset="0"/>
              <a:ea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51358613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452"/>
            <a:ext cx="9131549" cy="6845548"/>
          </a:xfrm>
          <a:prstGeom prst="rect">
            <a:avLst/>
          </a:prstGeom>
        </p:spPr>
      </p:pic>
      <p:sp>
        <p:nvSpPr>
          <p:cNvPr id="998401" name="Title 1"/>
          <p:cNvSpPr>
            <a:spLocks noGrp="1"/>
          </p:cNvSpPr>
          <p:nvPr>
            <p:ph type="title"/>
          </p:nvPr>
        </p:nvSpPr>
        <p:spPr>
          <a:xfrm>
            <a:off x="4889500" y="0"/>
            <a:ext cx="4242049" cy="2158999"/>
          </a:xfrm>
          <a:noFill/>
          <a:ln>
            <a:noFill/>
          </a:ln>
          <a:effectLst/>
        </p:spPr>
        <p:txBody>
          <a:bodyPr vert="horz" wrap="square" lIns="91440" tIns="45720" rIns="91440" bIns="45720" numCol="1" anchor="t" anchorCtr="0" compatLnSpc="1">
            <a:prstTxWarp prst="textNoShape">
              <a:avLst/>
            </a:prstTxWarp>
          </a:bodyPr>
          <a:lstStyle/>
          <a:p>
            <a:pPr defTabSz="457200"/>
            <a:r>
              <a:rPr lang="en-US" sz="3200" b="1" kern="1200" dirty="0">
                <a:effectLst>
                  <a:glow rad="152400">
                    <a:schemeClr val="tx1"/>
                  </a:glow>
                </a:effectLst>
              </a:rPr>
              <a:t>Bowl </a:t>
            </a:r>
            <a:r>
              <a:rPr lang="en-US" sz="3200" b="1" kern="1200" dirty="0" smtClean="0">
                <a:effectLst>
                  <a:glow rad="152400">
                    <a:schemeClr val="tx1"/>
                  </a:glow>
                </a:effectLst>
              </a:rPr>
              <a:t>#6: Warning from Christ (</a:t>
            </a:r>
            <a:r>
              <a:rPr lang="en-US" sz="3200" b="1" kern="1200" dirty="0">
                <a:effectLst>
                  <a:glow rad="152400">
                    <a:schemeClr val="tx1"/>
                  </a:glow>
                </a:effectLst>
              </a:rPr>
              <a:t>16</a:t>
            </a:r>
            <a:r>
              <a:rPr lang="en-US" sz="3200" b="1" kern="1200" dirty="0" smtClean="0">
                <a:effectLst>
                  <a:glow rad="152400">
                    <a:schemeClr val="tx1"/>
                  </a:glow>
                </a:effectLst>
              </a:rPr>
              <a:t>:15)</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93663" y="12452"/>
            <a:ext cx="3373437" cy="68455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52400">
                    <a:schemeClr val="tx1"/>
                  </a:glow>
                </a:effectLst>
              </a:rPr>
              <a:t>"Look</a:t>
            </a:r>
            <a:r>
              <a:rPr lang="en-US" sz="2800" b="1" dirty="0">
                <a:effectLst>
                  <a:glow rad="152400">
                    <a:schemeClr val="tx1"/>
                  </a:glow>
                </a:effectLst>
              </a:rPr>
              <a:t>, I will come as unexpectedly as a thief! Blessed are all who are watching for me, who </a:t>
            </a:r>
            <a:r>
              <a:rPr lang="en-US" sz="2800" b="1" dirty="0">
                <a:solidFill>
                  <a:srgbClr val="FFFF00"/>
                </a:solidFill>
                <a:effectLst>
                  <a:glow rad="152400">
                    <a:schemeClr val="tx1"/>
                  </a:glow>
                </a:effectLst>
              </a:rPr>
              <a:t>keep their clothing ready</a:t>
            </a:r>
            <a:r>
              <a:rPr lang="en-US" sz="2800" b="1" dirty="0">
                <a:effectLst>
                  <a:glow rad="152400">
                    <a:schemeClr val="tx1"/>
                  </a:glow>
                </a:effectLst>
              </a:rPr>
              <a:t> so they will not have to walk around naked and </a:t>
            </a:r>
            <a:r>
              <a:rPr lang="en-US" sz="2800" b="1" dirty="0" smtClean="0">
                <a:effectLst>
                  <a:glow rad="152400">
                    <a:schemeClr val="tx1"/>
                  </a:glow>
                </a:effectLst>
              </a:rPr>
              <a:t>ashamed" </a:t>
            </a:r>
            <a:br>
              <a:rPr lang="en-US" sz="2800" b="1" dirty="0" smtClean="0">
                <a:effectLst>
                  <a:glow rad="152400">
                    <a:schemeClr val="tx1"/>
                  </a:glow>
                </a:effectLst>
              </a:rPr>
            </a:br>
            <a:r>
              <a:rPr lang="en-US" sz="2800" b="1" dirty="0" smtClean="0">
                <a:effectLst>
                  <a:glow rad="152400">
                    <a:schemeClr val="tx1"/>
                  </a:glow>
                </a:effectLst>
              </a:rPr>
              <a:t>(NLT).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8434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3-13 at 9.18.17 PM.png"/>
          <p:cNvPicPr>
            <a:picLocks noChangeAspect="1"/>
          </p:cNvPicPr>
          <p:nvPr/>
        </p:nvPicPr>
        <p:blipFill rotWithShape="1">
          <a:blip r:embed="rId3" cstate="screen">
            <a:extLst>
              <a:ext uri="{28A0092B-C50C-407E-A947-70E740481C1C}">
                <a14:useLocalDpi xmlns:a14="http://schemas.microsoft.com/office/drawing/2010/main"/>
              </a:ext>
            </a:extLst>
          </a:blip>
          <a:srcRect l="11776" r="10841"/>
          <a:stretch/>
        </p:blipFill>
        <p:spPr>
          <a:xfrm>
            <a:off x="-1" y="-44172"/>
            <a:ext cx="9144001" cy="6893728"/>
          </a:xfrm>
          <a:prstGeom prst="rect">
            <a:avLst/>
          </a:prstGeom>
        </p:spPr>
      </p:pic>
      <p:sp>
        <p:nvSpPr>
          <p:cNvPr id="2" name="Title 1"/>
          <p:cNvSpPr>
            <a:spLocks noGrp="1"/>
          </p:cNvSpPr>
          <p:nvPr>
            <p:ph type="title"/>
          </p:nvPr>
        </p:nvSpPr>
        <p:spPr>
          <a:xfrm>
            <a:off x="4783339" y="1314569"/>
            <a:ext cx="4360661" cy="1561824"/>
          </a:xfrm>
          <a:noFill/>
          <a:ln>
            <a:noFill/>
          </a:ln>
        </p:spPr>
        <p:txBody>
          <a:bodyPr vert="horz" wrap="square" lIns="91440" tIns="45720" rIns="91440" bIns="45720" numCol="1" anchor="ctr" anchorCtr="0" compatLnSpc="1">
            <a:prstTxWarp prst="textNoShape">
              <a:avLst/>
            </a:prstTxWarp>
          </a:bodyPr>
          <a:lstStyle/>
          <a:p>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The </a:t>
            </a:r>
            <a:r>
              <a:rPr lang="en-US" sz="3600" b="1" kern="1200" dirty="0">
                <a:solidFill>
                  <a:srgbClr val="FFFF00"/>
                </a:solidFill>
                <a:effectLst>
                  <a:glow rad="266700">
                    <a:schemeClr val="tx1">
                      <a:alpha val="75000"/>
                    </a:schemeClr>
                  </a:glow>
                </a:effectLst>
                <a:latin typeface="Arial"/>
                <a:ea typeface="ＭＳ Ｐゴシック" pitchFamily="-108" charset="-128"/>
                <a:cs typeface="Arial"/>
              </a:rPr>
              <a:t>Campaign</a:t>
            </a:r>
            <a:r>
              <a:rPr lang="en-US" sz="3600" b="1" kern="1200" dirty="0">
                <a:solidFill>
                  <a:schemeClr val="bg1"/>
                </a:solidFill>
                <a:effectLst>
                  <a:glow rad="266700">
                    <a:schemeClr val="tx1">
                      <a:alpha val="75000"/>
                    </a:schemeClr>
                  </a:glow>
                </a:effectLst>
                <a:latin typeface="Arial"/>
                <a:ea typeface="ＭＳ Ｐゴシック" pitchFamily="-108" charset="-128"/>
                <a:cs typeface="Arial"/>
              </a:rPr>
              <a:t> of Armageddon (16:16 NLT)</a:t>
            </a:r>
          </a:p>
        </p:txBody>
      </p:sp>
      <p:sp>
        <p:nvSpPr>
          <p:cNvPr id="3" name="Title 1"/>
          <p:cNvSpPr txBox="1">
            <a:spLocks/>
          </p:cNvSpPr>
          <p:nvPr/>
        </p:nvSpPr>
        <p:spPr bwMode="auto">
          <a:xfrm>
            <a:off x="0" y="4512114"/>
            <a:ext cx="9070776" cy="208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200" b="1" dirty="0" smtClean="0">
                <a:solidFill>
                  <a:srgbClr val="FFFFFF"/>
                </a:solidFill>
                <a:effectLst>
                  <a:glow rad="266700">
                    <a:srgbClr val="000000">
                      <a:alpha val="75000"/>
                    </a:srgbClr>
                  </a:glow>
                </a:effectLst>
              </a:rPr>
              <a:t>"And </a:t>
            </a:r>
            <a:r>
              <a:rPr lang="en-US" sz="3200" b="1" dirty="0">
                <a:solidFill>
                  <a:srgbClr val="FFFFFF"/>
                </a:solidFill>
                <a:effectLst>
                  <a:glow rad="266700">
                    <a:srgbClr val="000000">
                      <a:alpha val="75000"/>
                    </a:srgbClr>
                  </a:glow>
                </a:effectLst>
              </a:rPr>
              <a:t>the demonic spirits gathered all the rulers and their armies to a place with the Hebrew name </a:t>
            </a:r>
            <a:r>
              <a:rPr lang="en-US" sz="3200" b="1" dirty="0" smtClean="0">
                <a:solidFill>
                  <a:srgbClr val="FFFFFF"/>
                </a:solidFill>
                <a:effectLst>
                  <a:glow rad="266700">
                    <a:srgbClr val="000000">
                      <a:alpha val="75000"/>
                    </a:srgbClr>
                  </a:glow>
                </a:effectLst>
              </a:rPr>
              <a:t>Armageddon </a:t>
            </a:r>
            <a:br>
              <a:rPr lang="en-US" sz="3200" b="1" dirty="0" smtClean="0">
                <a:solidFill>
                  <a:srgbClr val="FFFFFF"/>
                </a:solidFill>
                <a:effectLst>
                  <a:glow rad="266700">
                    <a:srgbClr val="000000">
                      <a:alpha val="75000"/>
                    </a:srgbClr>
                  </a:glow>
                </a:effectLst>
              </a:rPr>
            </a:br>
            <a:r>
              <a:rPr lang="en-US" sz="3200" b="1" dirty="0" smtClean="0">
                <a:solidFill>
                  <a:srgbClr val="FFFFFF"/>
                </a:solidFill>
                <a:effectLst>
                  <a:glow rad="266700">
                    <a:srgbClr val="000000">
                      <a:alpha val="75000"/>
                    </a:srgbClr>
                  </a:glow>
                </a:effectLst>
              </a:rPr>
              <a:t>(</a:t>
            </a:r>
            <a:r>
              <a:rPr lang="en-US" sz="3200" b="1" i="1" dirty="0">
                <a:solidFill>
                  <a:srgbClr val="FFFFFF"/>
                </a:solidFill>
                <a:effectLst>
                  <a:glow rad="266700">
                    <a:srgbClr val="000000">
                      <a:alpha val="75000"/>
                    </a:srgbClr>
                  </a:glow>
                </a:effectLst>
              </a:rPr>
              <a:t>Har-</a:t>
            </a:r>
            <a:r>
              <a:rPr lang="en-US" sz="3200" b="1" i="1" dirty="0" smtClean="0">
                <a:solidFill>
                  <a:srgbClr val="FFFFFF"/>
                </a:solidFill>
                <a:effectLst>
                  <a:glow rad="266700">
                    <a:srgbClr val="000000">
                      <a:alpha val="75000"/>
                    </a:srgbClr>
                  </a:glow>
                </a:effectLst>
              </a:rPr>
              <a:t>magedon </a:t>
            </a:r>
            <a:r>
              <a:rPr lang="en-US" sz="2400" b="1" dirty="0" smtClean="0">
                <a:solidFill>
                  <a:srgbClr val="FFFFFF"/>
                </a:solidFill>
                <a:effectLst>
                  <a:glow rad="266700">
                    <a:srgbClr val="000000">
                      <a:alpha val="75000"/>
                    </a:srgbClr>
                  </a:glow>
                </a:effectLst>
              </a:rPr>
              <a:t>NAU</a:t>
            </a:r>
            <a:r>
              <a:rPr lang="en-US" sz="3200" b="1" dirty="0" smtClean="0">
                <a:solidFill>
                  <a:srgbClr val="FFFFFF"/>
                </a:solidFill>
                <a:effectLst>
                  <a:glow rad="266700">
                    <a:srgbClr val="000000">
                      <a:alpha val="75000"/>
                    </a:srgbClr>
                  </a:glow>
                </a:effectLst>
              </a:rPr>
              <a:t>)"</a:t>
            </a:r>
            <a:endParaRPr lang="en-US" sz="3200" b="1" dirty="0">
              <a:solidFill>
                <a:srgbClr val="FFFFFF"/>
              </a:solidFill>
              <a:effectLst>
                <a:glow rad="266700">
                  <a:srgbClr val="000000">
                    <a:alpha val="75000"/>
                  </a:srgbClr>
                </a:glow>
              </a:effectLst>
            </a:endParaRPr>
          </a:p>
        </p:txBody>
      </p:sp>
      <p:sp>
        <p:nvSpPr>
          <p:cNvPr id="6" name="Trapezoid 5"/>
          <p:cNvSpPr/>
          <p:nvPr/>
        </p:nvSpPr>
        <p:spPr bwMode="auto">
          <a:xfrm rot="16821344">
            <a:off x="1559891" y="1162328"/>
            <a:ext cx="728869" cy="1739349"/>
          </a:xfrm>
          <a:prstGeom prst="trapezoid">
            <a:avLst/>
          </a:prstGeom>
          <a:noFill/>
          <a:ln w="76200" cap="flat" cmpd="sng" algn="ctr">
            <a:solidFill>
              <a:srgbClr val="FFFFFF"/>
            </a:solidFill>
            <a:prstDash val="solid"/>
            <a:round/>
            <a:headEnd type="none" w="med" len="med"/>
            <a:tailEnd type="stealth" w="lg" len="lg"/>
          </a:ln>
          <a:effectLst>
            <a:innerShdw blurRad="63500" dist="50800">
              <a:prstClr val="black">
                <a:alpha val="50000"/>
              </a:prstClr>
            </a:innerShd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Left Arrow 6"/>
          <p:cNvSpPr/>
          <p:nvPr/>
        </p:nvSpPr>
        <p:spPr bwMode="auto">
          <a:xfrm>
            <a:off x="2888001" y="1751329"/>
            <a:ext cx="2355451" cy="607391"/>
          </a:xfrm>
          <a:prstGeom prst="lef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000000"/>
                </a:solidFill>
                <a:latin typeface="Arial" charset="0"/>
                <a:cs typeface="Arial" charset="0"/>
              </a:rPr>
              <a:t>394</a:t>
            </a:r>
            <a:endParaRPr lang="en-US" dirty="0">
              <a:solidFill>
                <a:srgbClr val="000000"/>
              </a:solidFill>
              <a:latin typeface="Arial" charset="0"/>
              <a:cs typeface="Arial" charset="0"/>
            </a:endParaRPr>
          </a:p>
        </p:txBody>
      </p:sp>
      <p:sp>
        <p:nvSpPr>
          <p:cNvPr id="9" name="Title 1"/>
          <p:cNvSpPr txBox="1">
            <a:spLocks/>
          </p:cNvSpPr>
          <p:nvPr/>
        </p:nvSpPr>
        <p:spPr bwMode="auto">
          <a:xfrm>
            <a:off x="179610" y="2956692"/>
            <a:ext cx="6144990" cy="147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200" b="1" dirty="0" smtClean="0">
                <a:solidFill>
                  <a:srgbClr val="FFFFFF"/>
                </a:solidFill>
                <a:effectLst>
                  <a:glow rad="266700">
                    <a:srgbClr val="000000">
                      <a:alpha val="75000"/>
                    </a:srgbClr>
                  </a:glow>
                </a:effectLst>
                <a:latin typeface="Arial"/>
                <a:ea typeface="ＭＳ Ｐゴシック" pitchFamily="-108" charset="-128"/>
                <a:cs typeface="Arial"/>
              </a:rPr>
              <a:t>Megiddo ("place of troops" or "place of slaughter")</a:t>
            </a:r>
            <a:endParaRPr lang="en-US" sz="3200" b="1" dirty="0">
              <a:solidFill>
                <a:srgbClr val="FFFFFF"/>
              </a:solidFill>
              <a:effectLst>
                <a:glow rad="266700">
                  <a:srgbClr val="000000">
                    <a:alpha val="75000"/>
                  </a:srgbClr>
                </a:glow>
              </a:effectLst>
              <a:latin typeface="Arial"/>
              <a:ea typeface="ＭＳ Ｐゴシック" pitchFamily="-108" charset="-128"/>
              <a:cs typeface="Arial"/>
            </a:endParaRPr>
          </a:p>
        </p:txBody>
      </p:sp>
      <p:sp>
        <p:nvSpPr>
          <p:cNvPr id="10" name="Title 1"/>
          <p:cNvSpPr txBox="1">
            <a:spLocks/>
          </p:cNvSpPr>
          <p:nvPr/>
        </p:nvSpPr>
        <p:spPr bwMode="auto">
          <a:xfrm>
            <a:off x="676740" y="2398789"/>
            <a:ext cx="3234860" cy="56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en-US" sz="3200" b="1" dirty="0" err="1" smtClean="0">
                <a:solidFill>
                  <a:srgbClr val="FFFFFF"/>
                </a:solidFill>
                <a:effectLst>
                  <a:glow rad="266700">
                    <a:srgbClr val="000000">
                      <a:alpha val="75000"/>
                    </a:srgbClr>
                  </a:glow>
                </a:effectLst>
                <a:latin typeface="Arial"/>
                <a:ea typeface="ＭＳ Ｐゴシック" pitchFamily="-108" charset="-128"/>
                <a:cs typeface="Arial"/>
              </a:rPr>
              <a:t>Har</a:t>
            </a:r>
            <a:r>
              <a:rPr lang="en-US" sz="3200" b="1" dirty="0" smtClean="0">
                <a:solidFill>
                  <a:srgbClr val="FFFFFF"/>
                </a:solidFill>
                <a:effectLst>
                  <a:glow rad="266700">
                    <a:srgbClr val="000000">
                      <a:alpha val="75000"/>
                    </a:srgbClr>
                  </a:glow>
                </a:effectLst>
                <a:latin typeface="Arial"/>
                <a:ea typeface="ＭＳ Ｐゴシック" pitchFamily="-108" charset="-128"/>
                <a:cs typeface="Arial"/>
              </a:rPr>
              <a:t> ("hill") +</a:t>
            </a:r>
            <a:endParaRPr lang="en-US" sz="3200" b="1" dirty="0">
              <a:solidFill>
                <a:srgbClr val="FFFFFF"/>
              </a:solidFill>
              <a:effectLst>
                <a:glow rad="266700">
                  <a:srgbClr val="000000">
                    <a:alpha val="75000"/>
                  </a:srgbClr>
                </a:glow>
              </a:effectLst>
              <a:latin typeface="Arial"/>
              <a:ea typeface="ＭＳ Ｐゴシック" pitchFamily="-108" charset="-128"/>
              <a:cs typeface="Arial"/>
            </a:endParaRPr>
          </a:p>
        </p:txBody>
      </p:sp>
      <p:sp>
        <p:nvSpPr>
          <p:cNvPr id="5" name="Isosceles Triangle 4"/>
          <p:cNvSpPr/>
          <p:nvPr/>
        </p:nvSpPr>
        <p:spPr bwMode="auto">
          <a:xfrm>
            <a:off x="1430455" y="2026774"/>
            <a:ext cx="628630" cy="436141"/>
          </a:xfrm>
          <a:prstGeom prst="triangle">
            <a:avLst/>
          </a:prstGeom>
          <a:solidFill>
            <a:srgbClr val="FF0000"/>
          </a:solidFill>
          <a:ln w="57150"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1" name="Circular Arrow 10"/>
          <p:cNvSpPr/>
          <p:nvPr/>
        </p:nvSpPr>
        <p:spPr bwMode="auto">
          <a:xfrm rot="9410162" flipV="1">
            <a:off x="1486102" y="-1351668"/>
            <a:ext cx="6220239" cy="4341874"/>
          </a:xfrm>
          <a:prstGeom prst="circular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755286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b="1" kern="1200" dirty="0">
                <a:effectLst>
                  <a:glow rad="241300">
                    <a:schemeClr val="tx1">
                      <a:alpha val="75000"/>
                    </a:schemeClr>
                  </a:glow>
                </a:effectLst>
                <a:latin typeface="Arial" charset="0"/>
                <a:ea typeface="ＭＳ Ｐゴシック" charset="0"/>
                <a:cs typeface="ＭＳ Ｐゴシック" charset="0"/>
              </a:rPr>
              <a:t>Bowl Judgments (Rev.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
        <p:nvSpPr>
          <p:cNvPr id="2" name="Striped Right Arrow 1"/>
          <p:cNvSpPr/>
          <p:nvPr/>
        </p:nvSpPr>
        <p:spPr bwMode="auto">
          <a:xfrm rot="13115336" flipV="1">
            <a:off x="3093540" y="2166086"/>
            <a:ext cx="1744720" cy="1165966"/>
          </a:xfrm>
          <a:prstGeom prst="stripedRightArrow">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3200" b="1" dirty="0" smtClean="0">
                <a:solidFill>
                  <a:schemeClr val="bg1"/>
                </a:solidFill>
                <a:latin typeface="Arial"/>
                <a:cs typeface="Arial"/>
              </a:rPr>
              <a:t>7</a:t>
            </a:r>
            <a:endParaRPr kumimoji="0" lang="en-US" sz="3200" b="1" i="0" u="none" strike="noStrike" cap="none" normalizeH="0" baseline="0" dirty="0">
              <a:ln>
                <a:noFill/>
              </a:ln>
              <a:solidFill>
                <a:schemeClr val="bg1"/>
              </a:solidFill>
              <a:effectLst/>
              <a:latin typeface="Arial"/>
              <a:cs typeface="Arial"/>
            </a:endParaRPr>
          </a:p>
        </p:txBody>
      </p:sp>
    </p:spTree>
    <p:extLst>
      <p:ext uri="{BB962C8B-B14F-4D97-AF65-F5344CB8AC3E}">
        <p14:creationId xmlns:p14="http://schemas.microsoft.com/office/powerpoint/2010/main" val="1932183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14500"/>
            <a:ext cx="9144000" cy="5143500"/>
          </a:xfrm>
          <a:prstGeom prst="rect">
            <a:avLst/>
          </a:prstGeom>
        </p:spPr>
      </p:pic>
      <p:sp>
        <p:nvSpPr>
          <p:cNvPr id="998401" name="Title 1"/>
          <p:cNvSpPr>
            <a:spLocks noGrp="1"/>
          </p:cNvSpPr>
          <p:nvPr>
            <p:ph type="title"/>
          </p:nvPr>
        </p:nvSpPr>
        <p:spPr>
          <a:xfrm>
            <a:off x="4889500" y="0"/>
            <a:ext cx="4242049" cy="2158999"/>
          </a:xfrm>
          <a:noFill/>
          <a:ln>
            <a:noFill/>
          </a:ln>
          <a:effectLst/>
        </p:spPr>
        <p:txBody>
          <a:bodyPr vert="horz" wrap="square" lIns="91440" tIns="45720" rIns="91440" bIns="45720" numCol="1" anchor="t" anchorCtr="0" compatLnSpc="1">
            <a:prstTxWarp prst="textNoShape">
              <a:avLst/>
            </a:prstTxWarp>
          </a:bodyPr>
          <a:lstStyle/>
          <a:p>
            <a:pPr defTabSz="457200"/>
            <a:r>
              <a:rPr lang="en-US" sz="3200" b="1" kern="1200" dirty="0">
                <a:effectLst>
                  <a:glow rad="152400">
                    <a:schemeClr val="tx1"/>
                  </a:glow>
                </a:effectLst>
              </a:rPr>
              <a:t>Bowl </a:t>
            </a:r>
            <a:r>
              <a:rPr lang="en-US" sz="3200" b="1" kern="1200" dirty="0" smtClean="0">
                <a:effectLst>
                  <a:glow rad="152400">
                    <a:schemeClr val="tx1"/>
                  </a:glow>
                </a:effectLst>
              </a:rPr>
              <a:t>#7: The Final Judgment (</a:t>
            </a:r>
            <a:r>
              <a:rPr lang="en-US" sz="3200" b="1" kern="1200" dirty="0">
                <a:effectLst>
                  <a:glow rad="152400">
                    <a:schemeClr val="tx1"/>
                  </a:glow>
                </a:effectLst>
              </a:rPr>
              <a:t>16</a:t>
            </a:r>
            <a:r>
              <a:rPr lang="en-US" sz="3200" b="1" kern="1200" dirty="0" smtClean="0">
                <a:effectLst>
                  <a:glow rad="152400">
                    <a:schemeClr val="tx1"/>
                  </a:glow>
                </a:effectLst>
              </a:rPr>
              <a:t>:17)</a:t>
            </a:r>
            <a:endParaRPr lang="en-US" sz="3200" b="1" kern="1200" dirty="0">
              <a:effectLst>
                <a:glow rad="152400">
                  <a:schemeClr val="tx1"/>
                </a:glow>
              </a:effectLst>
            </a:endParaRPr>
          </a:p>
        </p:txBody>
      </p:sp>
      <p:sp>
        <p:nvSpPr>
          <p:cNvPr id="6" name="Rectangle 1026"/>
          <p:cNvSpPr txBox="1">
            <a:spLocks noChangeArrowheads="1"/>
          </p:cNvSpPr>
          <p:nvPr/>
        </p:nvSpPr>
        <p:spPr bwMode="auto">
          <a:xfrm>
            <a:off x="93663" y="723900"/>
            <a:ext cx="3944937" cy="613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152400">
                    <a:schemeClr val="tx1"/>
                  </a:glow>
                </a:effectLst>
              </a:rPr>
              <a:t>"Then the seventh angel poured out his bowl into the air. And a mighty shout came from the throne in the Temple, saying, </a:t>
            </a:r>
            <a:r>
              <a:rPr lang="en-US" sz="2800" b="1" dirty="0" smtClean="0">
                <a:effectLst>
                  <a:glow rad="152400">
                    <a:schemeClr val="tx1"/>
                  </a:glow>
                </a:effectLst>
              </a:rPr>
              <a:t/>
            </a:r>
            <a:br>
              <a:rPr lang="en-US" sz="2800" b="1" dirty="0" smtClean="0">
                <a:effectLst>
                  <a:glow rad="152400">
                    <a:schemeClr val="tx1"/>
                  </a:glow>
                </a:effectLst>
              </a:rPr>
            </a:br>
            <a:r>
              <a:rPr lang="en-US" sz="2800" b="1" dirty="0" smtClean="0">
                <a:effectLst>
                  <a:glow rad="152400">
                    <a:schemeClr val="tx1"/>
                  </a:glow>
                </a:effectLst>
              </a:rPr>
              <a:t>'</a:t>
            </a:r>
            <a:r>
              <a:rPr lang="en-US" sz="2800" b="1" dirty="0" smtClean="0">
                <a:solidFill>
                  <a:srgbClr val="FFFF00"/>
                </a:solidFill>
                <a:effectLst>
                  <a:glow rad="152400">
                    <a:schemeClr val="tx1"/>
                  </a:glow>
                </a:effectLst>
              </a:rPr>
              <a:t>It </a:t>
            </a:r>
            <a:r>
              <a:rPr lang="en-US" sz="2800" b="1" dirty="0">
                <a:solidFill>
                  <a:srgbClr val="FFFF00"/>
                </a:solidFill>
                <a:effectLst>
                  <a:glow rad="152400">
                    <a:schemeClr val="tx1"/>
                  </a:glow>
                </a:effectLst>
              </a:rPr>
              <a:t>is finished</a:t>
            </a:r>
            <a:r>
              <a:rPr lang="en-US" sz="2800" b="1" dirty="0" smtClean="0">
                <a:solidFill>
                  <a:srgbClr val="FFFF00"/>
                </a:solidFill>
                <a:effectLst>
                  <a:glow rad="152400">
                    <a:schemeClr val="tx1"/>
                  </a:glow>
                </a:effectLst>
              </a:rPr>
              <a:t>!</a:t>
            </a:r>
            <a:r>
              <a:rPr lang="en-US" sz="2800" b="1" dirty="0" smtClean="0">
                <a:effectLst>
                  <a:glow rad="152400">
                    <a:schemeClr val="tx1"/>
                  </a:glow>
                </a:effectLst>
              </a:rPr>
              <a:t>'" (NLT).</a:t>
            </a:r>
            <a:endParaRPr lang="en-US" sz="28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955716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94"/>
            <a:ext cx="9165028" cy="6840605"/>
          </a:xfrm>
          <a:prstGeom prst="rect">
            <a:avLst/>
          </a:prstGeom>
        </p:spPr>
      </p:pic>
      <p:sp>
        <p:nvSpPr>
          <p:cNvPr id="6" name="Rectangle 1026"/>
          <p:cNvSpPr txBox="1">
            <a:spLocks noChangeArrowheads="1"/>
          </p:cNvSpPr>
          <p:nvPr/>
        </p:nvSpPr>
        <p:spPr bwMode="auto">
          <a:xfrm>
            <a:off x="5263591" y="298850"/>
            <a:ext cx="3763672" cy="6559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a:solidFill>
                  <a:srgbClr val="FFFFFF"/>
                </a:solidFill>
                <a:effectLst>
                  <a:glow rad="139700">
                    <a:schemeClr val="tx1"/>
                  </a:glow>
                </a:effectLst>
              </a:rPr>
              <a:t>"</a:t>
            </a:r>
            <a:r>
              <a:rPr lang="en-US" sz="2800" b="1" dirty="0" smtClean="0">
                <a:solidFill>
                  <a:srgbClr val="FFFFFF"/>
                </a:solidFill>
                <a:effectLst>
                  <a:glow rad="139700">
                    <a:schemeClr val="tx1"/>
                  </a:glow>
                </a:effectLst>
              </a:rPr>
              <a:t>Then </a:t>
            </a:r>
            <a:r>
              <a:rPr lang="en-US" sz="2800" b="1" dirty="0">
                <a:solidFill>
                  <a:srgbClr val="FFFFFF"/>
                </a:solidFill>
                <a:effectLst>
                  <a:glow rad="139700">
                    <a:schemeClr val="tx1"/>
                  </a:glow>
                </a:effectLst>
              </a:rPr>
              <a:t>the thunder crashed and rolled, and lightning flashed. And a great </a:t>
            </a:r>
            <a:r>
              <a:rPr lang="en-US" sz="2800" b="1" dirty="0">
                <a:solidFill>
                  <a:srgbClr val="FFFF00"/>
                </a:solidFill>
                <a:effectLst>
                  <a:glow rad="139700">
                    <a:schemeClr val="tx1"/>
                  </a:glow>
                </a:effectLst>
              </a:rPr>
              <a:t>earthquake</a:t>
            </a:r>
            <a:r>
              <a:rPr lang="en-US" sz="2800" b="1" dirty="0">
                <a:solidFill>
                  <a:srgbClr val="FFFFFF"/>
                </a:solidFill>
                <a:effectLst>
                  <a:glow rad="139700">
                    <a:schemeClr val="tx1"/>
                  </a:glow>
                </a:effectLst>
              </a:rPr>
              <a:t> struck—the worst since people were placed on the earth.  </a:t>
            </a:r>
            <a:r>
              <a:rPr lang="en-US" sz="2800" b="1" baseline="30000" dirty="0" smtClean="0">
                <a:solidFill>
                  <a:srgbClr val="FFFFFF"/>
                </a:solidFill>
                <a:effectLst>
                  <a:glow rad="139700">
                    <a:schemeClr val="tx1"/>
                  </a:glow>
                </a:effectLst>
              </a:rPr>
              <a:t>19</a:t>
            </a:r>
            <a:r>
              <a:rPr lang="en-US" sz="2800" b="1" dirty="0" smtClean="0">
                <a:solidFill>
                  <a:srgbClr val="FFFF00"/>
                </a:solidFill>
                <a:effectLst>
                  <a:glow rad="139700">
                    <a:schemeClr val="tx1"/>
                  </a:glow>
                </a:effectLst>
              </a:rPr>
              <a:t>The </a:t>
            </a:r>
            <a:r>
              <a:rPr lang="en-US" sz="2800" b="1" dirty="0">
                <a:solidFill>
                  <a:srgbClr val="FFFF00"/>
                </a:solidFill>
                <a:effectLst>
                  <a:glow rad="139700">
                    <a:schemeClr val="tx1"/>
                  </a:glow>
                </a:effectLst>
              </a:rPr>
              <a:t>great city of Babylon split into three sections, and the cities of </a:t>
            </a:r>
            <a:r>
              <a:rPr lang="en-US" sz="2800" b="1" dirty="0" smtClean="0">
                <a:solidFill>
                  <a:srgbClr val="FFFF00"/>
                </a:solidFill>
                <a:effectLst>
                  <a:glow rad="139700">
                    <a:schemeClr val="tx1"/>
                  </a:glow>
                </a:effectLst>
              </a:rPr>
              <a:t>[the] nations </a:t>
            </a:r>
            <a:r>
              <a:rPr lang="en-US" sz="2800" b="1" dirty="0">
                <a:solidFill>
                  <a:srgbClr val="FFFF00"/>
                </a:solidFill>
                <a:effectLst>
                  <a:glow rad="139700">
                    <a:schemeClr val="tx1"/>
                  </a:glow>
                </a:effectLst>
              </a:rPr>
              <a:t>fell into heaps of rubble</a:t>
            </a:r>
            <a:r>
              <a:rPr lang="en-US" sz="2800" b="1" dirty="0" smtClean="0">
                <a:solidFill>
                  <a:srgbClr val="FFFFFF"/>
                </a:solidFill>
                <a:effectLst>
                  <a:glow rad="139700">
                    <a:schemeClr val="tx1"/>
                  </a:glow>
                </a:effectLst>
              </a:rPr>
              <a:t>."</a:t>
            </a:r>
            <a:endParaRPr lang="en-US" sz="2800" b="1" dirty="0">
              <a:solidFill>
                <a:srgbClr val="FFFFFF"/>
              </a:solidFill>
              <a:effectLst>
                <a:glow rad="139700">
                  <a:schemeClr val="tx1"/>
                </a:glow>
              </a:effectLst>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5143500" cy="1371600"/>
          </a:xfrm>
          <a:effectLst/>
        </p:spPr>
        <p:txBody>
          <a:bodyPr/>
          <a:lstStyle/>
          <a:p>
            <a:pPr>
              <a:defRPr/>
            </a:pPr>
            <a:r>
              <a:rPr lang="en-US" b="1" dirty="0" smtClean="0">
                <a:solidFill>
                  <a:schemeClr val="bg1"/>
                </a:solidFill>
                <a:effectLst>
                  <a:glow rad="139700">
                    <a:schemeClr val="tx1"/>
                  </a:glow>
                </a:effectLst>
                <a:latin typeface="Arial" charset="0"/>
                <a:ea typeface="ＭＳ Ｐゴシック" charset="0"/>
                <a:cs typeface="ＭＳ Ｐゴシック" charset="0"/>
              </a:rPr>
              <a:t>Bowl #7 </a:t>
            </a:r>
            <a:r>
              <a:rPr lang="en-US" b="1" dirty="0">
                <a:solidFill>
                  <a:schemeClr val="bg1"/>
                </a:solidFill>
                <a:effectLst>
                  <a:glow rad="139700">
                    <a:schemeClr val="tx1"/>
                  </a:glow>
                </a:effectLst>
                <a:latin typeface="Arial" charset="0"/>
                <a:ea typeface="ＭＳ Ｐゴシック" charset="0"/>
                <a:cs typeface="ＭＳ Ｐゴシック" charset="0"/>
              </a:rPr>
              <a:t/>
            </a:r>
            <a:br>
              <a:rPr lang="en-US" b="1" dirty="0">
                <a:solidFill>
                  <a:schemeClr val="bg1"/>
                </a:solidFill>
                <a:effectLst>
                  <a:glow rad="139700">
                    <a:schemeClr val="tx1"/>
                  </a:glow>
                </a:effectLst>
                <a:latin typeface="Arial" charset="0"/>
                <a:ea typeface="ＭＳ Ｐゴシック" charset="0"/>
                <a:cs typeface="ＭＳ Ｐゴシック" charset="0"/>
              </a:rPr>
            </a:br>
            <a:r>
              <a:rPr lang="en-US" sz="3600" b="1" dirty="0">
                <a:solidFill>
                  <a:schemeClr val="bg1"/>
                </a:solidFill>
                <a:effectLst>
                  <a:glow rad="139700">
                    <a:schemeClr val="tx1"/>
                  </a:glow>
                </a:effectLst>
                <a:latin typeface="Arial" charset="0"/>
                <a:ea typeface="ＭＳ Ｐゴシック" charset="0"/>
                <a:cs typeface="ＭＳ Ｐゴシック" charset="0"/>
              </a:rPr>
              <a:t>(Rev. </a:t>
            </a:r>
            <a:r>
              <a:rPr lang="en-US" sz="3600" b="1" dirty="0" smtClean="0">
                <a:solidFill>
                  <a:schemeClr val="bg1"/>
                </a:solidFill>
                <a:effectLst>
                  <a:glow rad="139700">
                    <a:schemeClr val="tx1"/>
                  </a:glow>
                </a:effectLst>
                <a:latin typeface="Arial" charset="0"/>
                <a:ea typeface="ＭＳ Ｐゴシック" charset="0"/>
                <a:cs typeface="ＭＳ Ｐゴシック" charset="0"/>
              </a:rPr>
              <a:t>16:18-19a </a:t>
            </a:r>
            <a:r>
              <a:rPr lang="en-US" sz="3200" b="1" dirty="0" smtClean="0">
                <a:solidFill>
                  <a:schemeClr val="bg1"/>
                </a:solidFill>
                <a:effectLst>
                  <a:glow rad="139700">
                    <a:schemeClr val="tx1"/>
                  </a:glow>
                </a:effectLst>
                <a:latin typeface="Arial" charset="0"/>
                <a:ea typeface="ＭＳ Ｐゴシック" charset="0"/>
                <a:cs typeface="ＭＳ Ｐゴシック" charset="0"/>
              </a:rPr>
              <a:t>NLT</a:t>
            </a:r>
            <a:r>
              <a:rPr lang="en-US" sz="3600" b="1" dirty="0" smtClean="0">
                <a:solidFill>
                  <a:schemeClr val="bg1"/>
                </a:solidFill>
                <a:effectLst>
                  <a:glow rad="139700">
                    <a:schemeClr val="tx1"/>
                  </a:glow>
                </a:effectLst>
                <a:latin typeface="Arial" charset="0"/>
                <a:ea typeface="ＭＳ Ｐゴシック" charset="0"/>
                <a:cs typeface="ＭＳ Ｐゴシック" charset="0"/>
              </a:rPr>
              <a:t>)</a:t>
            </a:r>
            <a:endParaRPr lang="en-US" dirty="0">
              <a:solidFill>
                <a:schemeClr val="bg1"/>
              </a:solidFill>
              <a:effectLst>
                <a:glow rad="139700">
                  <a:schemeClr val="tx1"/>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868292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5570" name="Picture 4" descr="Rev 16.19 Cities Destroyed.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5263591" y="298850"/>
            <a:ext cx="3763672" cy="65591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b="1" dirty="0" smtClean="0">
                <a:solidFill>
                  <a:srgbClr val="FFFFFF"/>
                </a:solidFill>
              </a:rPr>
              <a:t>"</a:t>
            </a:r>
            <a:r>
              <a:rPr lang="en-US" sz="2800" b="1" dirty="0">
                <a:solidFill>
                  <a:srgbClr val="FFFFFF"/>
                </a:solidFill>
              </a:rPr>
              <a:t>So God remembered all of Babylon’s sins, and he made her drink the cup that was filled with the wine of his fierce wrath.  </a:t>
            </a:r>
            <a:r>
              <a:rPr lang="en-US" sz="2800" b="1" baseline="30000" dirty="0" smtClean="0">
                <a:solidFill>
                  <a:srgbClr val="FFFFFF"/>
                </a:solidFill>
              </a:rPr>
              <a:t>20</a:t>
            </a:r>
            <a:r>
              <a:rPr lang="en-US" sz="2800" b="1" dirty="0" smtClean="0">
                <a:solidFill>
                  <a:srgbClr val="FFFFFF"/>
                </a:solidFill>
              </a:rPr>
              <a:t>And </a:t>
            </a:r>
            <a:r>
              <a:rPr lang="en-US" sz="2800" b="1" dirty="0">
                <a:solidFill>
                  <a:srgbClr val="FFFFFF"/>
                </a:solidFill>
              </a:rPr>
              <a:t>every island disappeared, and all the mountains were </a:t>
            </a:r>
            <a:r>
              <a:rPr lang="en-US" sz="2800" b="1" dirty="0" smtClean="0">
                <a:solidFill>
                  <a:srgbClr val="FFFFFF"/>
                </a:solidFill>
              </a:rPr>
              <a:t>leveled</a:t>
            </a:r>
            <a:r>
              <a:rPr lang="en-US" sz="2800" b="1" dirty="0">
                <a:solidFill>
                  <a:srgbClr val="FFFFFF"/>
                </a:solidFill>
              </a:rPr>
              <a:t>.</a:t>
            </a:r>
            <a:r>
              <a:rPr lang="en-US" sz="2800" b="1" dirty="0" smtClean="0">
                <a:solidFill>
                  <a:srgbClr val="FFFFFF"/>
                </a:solidFill>
              </a:rPr>
              <a:t>"</a:t>
            </a:r>
            <a:endParaRPr lang="en-US" sz="2800" b="1" dirty="0">
              <a:solidFill>
                <a:srgbClr val="FFFFFF"/>
              </a:solidFill>
              <a:latin typeface="Times New Roman" charset="0"/>
              <a:ea typeface="ＭＳ Ｐゴシック" charset="0"/>
              <a:cs typeface="ＭＳ Ｐゴシック" charset="0"/>
            </a:endParaRPr>
          </a:p>
        </p:txBody>
      </p:sp>
      <p:sp>
        <p:nvSpPr>
          <p:cNvPr id="887810" name="Rectangle 1026"/>
          <p:cNvSpPr>
            <a:spLocks noGrp="1" noChangeArrowheads="1"/>
          </p:cNvSpPr>
          <p:nvPr>
            <p:ph type="ctrTitle"/>
          </p:nvPr>
        </p:nvSpPr>
        <p:spPr>
          <a:xfrm>
            <a:off x="0" y="23813"/>
            <a:ext cx="5143500" cy="1371600"/>
          </a:xfrm>
          <a:effectLst>
            <a:outerShdw blurRad="63500" dist="35921" dir="2700000" algn="ctr" rotWithShape="0">
              <a:schemeClr val="tx2">
                <a:alpha val="74998"/>
              </a:schemeClr>
            </a:outerShdw>
          </a:effectLst>
        </p:spPr>
        <p:txBody>
          <a:bodyPr/>
          <a:lstStyle/>
          <a:p>
            <a:pPr>
              <a:defRPr/>
            </a:pPr>
            <a:r>
              <a:rPr lang="en-US" b="1" dirty="0" smtClean="0">
                <a:solidFill>
                  <a:schemeClr val="bg1"/>
                </a:solidFill>
                <a:latin typeface="Arial" charset="0"/>
                <a:ea typeface="ＭＳ Ｐゴシック" charset="0"/>
                <a:cs typeface="ＭＳ Ｐゴシック" charset="0"/>
              </a:rPr>
              <a:t>Bowl #7 </a:t>
            </a:r>
            <a:r>
              <a:rPr lang="en-US" b="1" dirty="0">
                <a:solidFill>
                  <a:schemeClr val="bg1"/>
                </a:solidFill>
                <a:latin typeface="Arial" charset="0"/>
                <a:ea typeface="ＭＳ Ｐゴシック" charset="0"/>
                <a:cs typeface="ＭＳ Ｐゴシック" charset="0"/>
              </a:rPr>
              <a:t/>
            </a:r>
            <a:br>
              <a:rPr lang="en-US"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(Rev. </a:t>
            </a:r>
            <a:r>
              <a:rPr lang="en-US" sz="3600" b="1" dirty="0" smtClean="0">
                <a:solidFill>
                  <a:schemeClr val="bg1"/>
                </a:solidFill>
                <a:latin typeface="Arial" charset="0"/>
                <a:ea typeface="ＭＳ Ｐゴシック" charset="0"/>
                <a:cs typeface="ＭＳ Ｐゴシック" charset="0"/>
              </a:rPr>
              <a:t>16:19b-20 </a:t>
            </a:r>
            <a:r>
              <a:rPr lang="en-US" sz="3200" b="1" dirty="0" smtClean="0">
                <a:solidFill>
                  <a:schemeClr val="bg1"/>
                </a:solidFill>
                <a:latin typeface="Arial" charset="0"/>
                <a:ea typeface="ＭＳ Ｐゴシック" charset="0"/>
                <a:cs typeface="ＭＳ Ｐゴシック" charset="0"/>
              </a:rPr>
              <a:t>NLT</a:t>
            </a:r>
            <a:r>
              <a:rPr lang="en-US" sz="3600" b="1" dirty="0" smtClean="0">
                <a:solidFill>
                  <a:schemeClr val="bg1"/>
                </a:solidFill>
                <a:latin typeface="Arial" charset="0"/>
                <a:ea typeface="ＭＳ Ｐゴシック" charset="0"/>
                <a:cs typeface="ＭＳ Ｐゴシック" charset="0"/>
              </a:rPr>
              <a:t>)</a:t>
            </a:r>
            <a:endParaRPr lang="en-US" dirty="0">
              <a:solidFill>
                <a:schemeClr val="bg1"/>
              </a:solidFill>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6707797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7617" name="Rectangle 2"/>
          <p:cNvSpPr>
            <a:spLocks noGrp="1" noChangeArrowheads="1"/>
          </p:cNvSpPr>
          <p:nvPr>
            <p:ph type="ctrTitle"/>
          </p:nvPr>
        </p:nvSpPr>
        <p:spPr>
          <a:xfrm>
            <a:off x="76200" y="76200"/>
            <a:ext cx="3886200" cy="1371600"/>
          </a:xfrm>
        </p:spPr>
        <p:txBody>
          <a:bodyPr/>
          <a:lstStyle/>
          <a:p>
            <a:r>
              <a:rPr lang="en-US" b="1" dirty="0">
                <a:latin typeface="Arial" charset="0"/>
                <a:ea typeface="ＭＳ Ｐゴシック" charset="0"/>
              </a:rPr>
              <a:t>75</a:t>
            </a:r>
            <a:r>
              <a:rPr lang="en-US" b="1" dirty="0" smtClean="0">
                <a:latin typeface="Arial" charset="0"/>
                <a:ea typeface="ＭＳ Ｐゴシック" charset="0"/>
              </a:rPr>
              <a:t>-125 Pound </a:t>
            </a:r>
            <a:r>
              <a:rPr lang="en-US" b="1" dirty="0">
                <a:latin typeface="Arial" charset="0"/>
                <a:ea typeface="ＭＳ Ｐゴシック" charset="0"/>
              </a:rPr>
              <a:t>Hailstones</a:t>
            </a:r>
          </a:p>
        </p:txBody>
      </p:sp>
      <p:pic>
        <p:nvPicPr>
          <p:cNvPr id="1007618" name="Picture 4" descr="hailsto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4541144"/>
            <a:ext cx="3200400"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8" name="Rectangle 4"/>
          <p:cNvSpPr>
            <a:spLocks noChangeArrowheads="1"/>
          </p:cNvSpPr>
          <p:nvPr/>
        </p:nvSpPr>
        <p:spPr bwMode="auto">
          <a:xfrm>
            <a:off x="3886200" y="423368"/>
            <a:ext cx="5257800" cy="35052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20000"/>
              </a:spcBef>
              <a:spcAft>
                <a:spcPct val="0"/>
              </a:spcAft>
            </a:pPr>
            <a:r>
              <a:rPr lang="en-US" sz="2800" b="1" dirty="0">
                <a:solidFill>
                  <a:srgbClr val="FFFFFF"/>
                </a:solidFill>
                <a:latin typeface="Arial" charset="0"/>
                <a:ea typeface="ＭＳ Ｐゴシック" charset="0"/>
                <a:cs typeface="Arial" charset="0"/>
              </a:rPr>
              <a:t>Revelation 16:21 (Bowl #7)</a:t>
            </a:r>
          </a:p>
          <a:p>
            <a:pPr algn="ctr" defTabSz="914400" eaLnBrk="0" fontAlgn="base" hangingPunct="0">
              <a:spcBef>
                <a:spcPct val="20000"/>
              </a:spcBef>
              <a:spcAft>
                <a:spcPct val="0"/>
              </a:spcAft>
            </a:pPr>
            <a:endParaRPr lang="en-US" sz="2000" b="1" dirty="0">
              <a:solidFill>
                <a:srgbClr val="FFFFFF"/>
              </a:solidFill>
              <a:latin typeface="Arial" charset="0"/>
              <a:ea typeface="ＭＳ Ｐゴシック" charset="0"/>
              <a:cs typeface="Arial" charset="0"/>
            </a:endParaRPr>
          </a:p>
          <a:p>
            <a:pPr algn="ctr" defTabSz="914400" eaLnBrk="0" fontAlgn="base" hangingPunct="0">
              <a:spcBef>
                <a:spcPct val="0"/>
              </a:spcBef>
              <a:spcAft>
                <a:spcPct val="0"/>
              </a:spcAft>
            </a:pPr>
            <a:r>
              <a:rPr lang="en-US" sz="2400" b="1" dirty="0" smtClean="0">
                <a:solidFill>
                  <a:srgbClr val="FFFFFF"/>
                </a:solidFill>
                <a:latin typeface="Arial" charset="0"/>
                <a:ea typeface="ＭＳ Ｐゴシック" charset="0"/>
                <a:cs typeface="Arial" charset="0"/>
              </a:rPr>
              <a:t>"There </a:t>
            </a:r>
            <a:r>
              <a:rPr lang="en-US" sz="2400" b="1" dirty="0">
                <a:solidFill>
                  <a:srgbClr val="FFFFFF"/>
                </a:solidFill>
                <a:latin typeface="Arial" charset="0"/>
                <a:ea typeface="ＭＳ Ｐゴシック" charset="0"/>
                <a:cs typeface="Arial" charset="0"/>
              </a:rPr>
              <a:t>was a terrible hailstorm, and </a:t>
            </a:r>
            <a:r>
              <a:rPr lang="en-US" sz="2400" b="1" dirty="0">
                <a:solidFill>
                  <a:srgbClr val="FFFF00"/>
                </a:solidFill>
                <a:latin typeface="Arial" charset="0"/>
                <a:ea typeface="ＭＳ Ｐゴシック" charset="0"/>
                <a:cs typeface="Arial" charset="0"/>
              </a:rPr>
              <a:t>hailstones weighing seventy-five </a:t>
            </a:r>
            <a:r>
              <a:rPr lang="en-US" sz="2400" b="1" dirty="0" smtClean="0">
                <a:solidFill>
                  <a:srgbClr val="FFFF00"/>
                </a:solidFill>
                <a:latin typeface="Arial" charset="0"/>
                <a:ea typeface="ＭＳ Ｐゴシック" charset="0"/>
                <a:cs typeface="Arial" charset="0"/>
              </a:rPr>
              <a:t>pounds </a:t>
            </a:r>
            <a:r>
              <a:rPr lang="en-US" sz="2400" b="1" dirty="0" smtClean="0">
                <a:solidFill>
                  <a:schemeClr val="bg1"/>
                </a:solidFill>
                <a:latin typeface="Arial" charset="0"/>
                <a:ea typeface="ＭＳ Ｐゴシック" charset="0"/>
                <a:cs typeface="Arial" charset="0"/>
              </a:rPr>
              <a:t>("100 pounds," NAU) fell </a:t>
            </a:r>
            <a:r>
              <a:rPr lang="en-US" sz="2400" b="1" dirty="0">
                <a:solidFill>
                  <a:srgbClr val="FFFFFF"/>
                </a:solidFill>
                <a:latin typeface="Arial" charset="0"/>
                <a:ea typeface="ＭＳ Ｐゴシック" charset="0"/>
                <a:cs typeface="Arial" charset="0"/>
              </a:rPr>
              <a:t>from the sky onto the people below. They cursed God because of the terrible plague of the </a:t>
            </a:r>
            <a:r>
              <a:rPr lang="en-US" sz="2400" b="1" dirty="0" smtClean="0">
                <a:solidFill>
                  <a:srgbClr val="FFFFFF"/>
                </a:solidFill>
                <a:latin typeface="Arial" charset="0"/>
                <a:ea typeface="ＭＳ Ｐゴシック" charset="0"/>
                <a:cs typeface="Arial" charset="0"/>
              </a:rPr>
              <a:t>hailstorm" (NLT).</a:t>
            </a:r>
            <a:endParaRPr lang="en-US" sz="2400" b="1" dirty="0">
              <a:solidFill>
                <a:srgbClr val="FFFFFF"/>
              </a:solidFill>
              <a:latin typeface="Arial" charset="0"/>
              <a:ea typeface="ＭＳ Ｐゴシック" charset="0"/>
              <a:cs typeface="Arial" charset="0"/>
            </a:endParaRPr>
          </a:p>
        </p:txBody>
      </p:sp>
      <p:pic>
        <p:nvPicPr>
          <p:cNvPr id="1007620" name="Picture 6" descr="28_Hail_ston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00" y="1571625"/>
            <a:ext cx="35814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7622" name="Rectangle 8"/>
          <p:cNvSpPr>
            <a:spLocks noChangeArrowheads="1"/>
          </p:cNvSpPr>
          <p:nvPr/>
        </p:nvSpPr>
        <p:spPr bwMode="auto">
          <a:xfrm>
            <a:off x="76200" y="3962400"/>
            <a:ext cx="5791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20000"/>
              </a:spcBef>
              <a:spcAft>
                <a:spcPct val="0"/>
              </a:spcAft>
            </a:pPr>
            <a:r>
              <a:rPr lang="en-US" sz="2000" b="1" dirty="0">
                <a:solidFill>
                  <a:srgbClr val="FFFFFF"/>
                </a:solidFill>
                <a:latin typeface="Arial" charset="0"/>
                <a:ea typeface="ＭＳ Ｐゴシック" charset="0"/>
                <a:cs typeface="Arial" charset="0"/>
              </a:rPr>
              <a:t>The largest single hailstone ever recorded in the United States was 7" in diameter, 18.75" around, and weighed in at just under 1 pound. Imagine a large cantaloupe falling from the sky at nearly 100 miles per hour! That hailstone fell during a storm in Aurora, Nebraska. The heaviest hailstone in the U.S. was 1.67 pounds and fell in Coffeyville, Kansas in 1970.</a:t>
            </a:r>
          </a:p>
        </p:txBody>
      </p:sp>
      <p:sp>
        <p:nvSpPr>
          <p:cNvPr id="8" name="Text Box 19"/>
          <p:cNvSpPr txBox="1">
            <a:spLocks noChangeArrowheads="1"/>
          </p:cNvSpPr>
          <p:nvPr/>
        </p:nvSpPr>
        <p:spPr bwMode="auto">
          <a:xfrm>
            <a:off x="8448730" y="-12452"/>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663054403"/>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49400"/>
            <a:ext cx="9144000" cy="5214938"/>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549401"/>
            <a:ext cx="8970963" cy="1663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52400">
                    <a:schemeClr val="tx1"/>
                  </a:glow>
                </a:effectLst>
              </a:rPr>
              <a:t>Who closed the door seven days before the Flood?</a:t>
            </a:r>
            <a:endParaRPr lang="en-US" sz="4000" b="1" dirty="0">
              <a:effectLst>
                <a:glow rad="152400">
                  <a:schemeClr val="tx1"/>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6813818" cy="6813818"/>
          </a:xfrm>
          <a:prstGeom prst="rect">
            <a:avLst/>
          </a:prstGeom>
        </p:spPr>
      </p:pic>
      <p:sp>
        <p:nvSpPr>
          <p:cNvPr id="887810" name="Rectangle 1026"/>
          <p:cNvSpPr>
            <a:spLocks noGrp="1" noChangeArrowheads="1"/>
          </p:cNvSpPr>
          <p:nvPr>
            <p:ph type="ctrTitle"/>
          </p:nvPr>
        </p:nvSpPr>
        <p:spPr>
          <a:xfrm>
            <a:off x="3501525" y="189923"/>
            <a:ext cx="5626163" cy="4305482"/>
          </a:xfrm>
          <a:effectLst>
            <a:outerShdw blurRad="63500" dist="35921" dir="2700000" algn="ctr" rotWithShape="0">
              <a:schemeClr val="tx2">
                <a:alpha val="74998"/>
              </a:schemeClr>
            </a:outerShdw>
          </a:effectLst>
        </p:spPr>
        <p:txBody>
          <a:bodyPr/>
          <a:lstStyle/>
          <a:p>
            <a:pPr>
              <a:defRPr/>
            </a:pPr>
            <a:r>
              <a:rPr lang="en-US" sz="5400" b="1" dirty="0" smtClean="0">
                <a:latin typeface="Arial" charset="0"/>
                <a:ea typeface="ＭＳ Ｐゴシック" charset="0"/>
                <a:cs typeface="ＭＳ Ｐゴシック" charset="0"/>
              </a:rPr>
              <a:t>Why does God have the right to judge the world?</a:t>
            </a:r>
            <a:endParaRPr lang="en-US" sz="5400" dirty="0">
              <a:latin typeface="Times New Roman" charset="0"/>
              <a:ea typeface="ＭＳ Ｐゴシック" charset="0"/>
              <a:cs typeface="ＭＳ Ｐゴシック" charset="0"/>
            </a:endParaRPr>
          </a:p>
        </p:txBody>
      </p:sp>
      <p:sp>
        <p:nvSpPr>
          <p:cNvPr id="2" name="Rectangle 1"/>
          <p:cNvSpPr/>
          <p:nvPr/>
        </p:nvSpPr>
        <p:spPr>
          <a:xfrm rot="20826573">
            <a:off x="1098747" y="3844270"/>
            <a:ext cx="4082957" cy="1569660"/>
          </a:xfrm>
          <a:prstGeom prst="rect">
            <a:avLst/>
          </a:prstGeom>
          <a:noFill/>
        </p:spPr>
        <p:txBody>
          <a:bodyPr wrap="square" lIns="91440" tIns="45720" rIns="91440" bIns="45720">
            <a:spAutoFit/>
          </a:bodyPr>
          <a:lstStyle/>
          <a:p>
            <a:pPr algn="ctr"/>
            <a:r>
              <a:rPr lang="en-US" sz="9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rPr>
              <a:t>Why?</a:t>
            </a:r>
            <a:endPar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a:cs typeface="Arial"/>
            </a:endParaRPr>
          </a:p>
        </p:txBody>
      </p:sp>
    </p:spTree>
    <p:extLst>
      <p:ext uri="{BB962C8B-B14F-4D97-AF65-F5344CB8AC3E}">
        <p14:creationId xmlns:p14="http://schemas.microsoft.com/office/powerpoint/2010/main" val="3904455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Title 1"/>
          <p:cNvSpPr>
            <a:spLocks noGrp="1"/>
          </p:cNvSpPr>
          <p:nvPr>
            <p:ph type="title"/>
          </p:nvPr>
        </p:nvSpPr>
        <p:spPr>
          <a:xfrm>
            <a:off x="1" y="12452"/>
            <a:ext cx="4038599" cy="776726"/>
          </a:xfrm>
          <a:noFill/>
          <a:ln>
            <a:noFill/>
          </a:ln>
          <a:effectLst/>
        </p:spPr>
        <p:txBody>
          <a:bodyPr vert="horz" wrap="square" lIns="91440" tIns="45720" rIns="91440" bIns="45720" numCol="1" anchor="t" anchorCtr="0" compatLnSpc="1">
            <a:prstTxWarp prst="textNoShape">
              <a:avLst/>
            </a:prstTxWarp>
          </a:bodyPr>
          <a:lstStyle/>
          <a:p>
            <a:pPr defTabSz="457200"/>
            <a:r>
              <a:rPr lang="en-US" sz="4000" b="1" kern="1200" dirty="0" smtClean="0">
                <a:effectLst>
                  <a:glow rad="152400">
                    <a:schemeClr val="tx1"/>
                  </a:glow>
                </a:effectLst>
              </a:rPr>
              <a:t>Main Idea</a:t>
            </a:r>
            <a:endParaRPr lang="en-US" sz="4000" b="1" kern="1200" dirty="0">
              <a:effectLst>
                <a:glow rad="152400">
                  <a:schemeClr val="tx1"/>
                </a:glow>
              </a:effectLst>
            </a:endParaRPr>
          </a:p>
        </p:txBody>
      </p:sp>
      <p:sp>
        <p:nvSpPr>
          <p:cNvPr id="6" name="Rectangle 1026"/>
          <p:cNvSpPr txBox="1">
            <a:spLocks noChangeArrowheads="1"/>
          </p:cNvSpPr>
          <p:nvPr/>
        </p:nvSpPr>
        <p:spPr bwMode="auto">
          <a:xfrm>
            <a:off x="93663" y="2354836"/>
            <a:ext cx="3944937" cy="4503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52400">
                    <a:schemeClr val="tx1"/>
                  </a:glow>
                </a:effectLst>
              </a:rPr>
              <a:t>God is </a:t>
            </a:r>
            <a:r>
              <a:rPr lang="en-US" sz="4800" b="1" dirty="0">
                <a:solidFill>
                  <a:srgbClr val="FFFF00"/>
                </a:solidFill>
                <a:effectLst>
                  <a:glow rad="152400">
                    <a:schemeClr val="tx1"/>
                  </a:glow>
                </a:effectLst>
              </a:rPr>
              <a:t>holy</a:t>
            </a:r>
            <a:r>
              <a:rPr lang="en-US" sz="4800" b="1" dirty="0">
                <a:effectLst>
                  <a:glow rad="152400">
                    <a:schemeClr val="tx1"/>
                  </a:glow>
                </a:effectLst>
              </a:rPr>
              <a:t> and Jesus </a:t>
            </a:r>
            <a:r>
              <a:rPr lang="en-US" sz="4800" b="1">
                <a:effectLst>
                  <a:glow rad="152400">
                    <a:schemeClr val="tx1"/>
                  </a:glow>
                </a:effectLst>
              </a:rPr>
              <a:t>is </a:t>
            </a:r>
            <a:r>
              <a:rPr lang="en-US" sz="4800" b="1" smtClean="0">
                <a:solidFill>
                  <a:srgbClr val="FFFF00"/>
                </a:solidFill>
                <a:effectLst>
                  <a:glow rad="152400">
                    <a:schemeClr val="tx1"/>
                  </a:glow>
                </a:effectLst>
              </a:rPr>
              <a:t>returning! </a:t>
            </a:r>
            <a:endParaRPr lang="en-US" sz="4800" b="1" dirty="0">
              <a:solidFill>
                <a:srgbClr val="FFFF00"/>
              </a:solidFill>
              <a:effectLst>
                <a:glow rad="1524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038600" y="12451"/>
            <a:ext cx="5105400" cy="6865883"/>
          </a:xfrm>
          <a:prstGeom prst="rect">
            <a:avLst/>
          </a:prstGeom>
        </p:spPr>
      </p:pic>
    </p:spTree>
    <p:extLst>
      <p:ext uri="{BB962C8B-B14F-4D97-AF65-F5344CB8AC3E}">
        <p14:creationId xmlns:p14="http://schemas.microsoft.com/office/powerpoint/2010/main" val="314369014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067"/>
            <a:ext cx="9144000" cy="6838933"/>
          </a:xfrm>
          <a:prstGeom prst="rect">
            <a:avLst/>
          </a:prstGeom>
        </p:spPr>
      </p:pic>
      <p:sp>
        <p:nvSpPr>
          <p:cNvPr id="887810" name="Rectangle 1026"/>
          <p:cNvSpPr>
            <a:spLocks noGrp="1" noChangeArrowheads="1"/>
          </p:cNvSpPr>
          <p:nvPr>
            <p:ph type="ctrTitle"/>
          </p:nvPr>
        </p:nvSpPr>
        <p:spPr>
          <a:xfrm>
            <a:off x="0" y="5414542"/>
            <a:ext cx="9144000" cy="1136383"/>
          </a:xfrm>
          <a:noFill/>
          <a:ln>
            <a:noFill/>
          </a:ln>
          <a:effectLst/>
        </p:spPr>
        <p:txBody>
          <a:bodyPr vert="horz" wrap="square" lIns="91440" tIns="45720" rIns="91440" bIns="45720" numCol="1" anchor="t" anchorCtr="0" compatLnSpc="1">
            <a:prstTxWarp prst="textNoShape">
              <a:avLst/>
            </a:prstTxWarp>
          </a:bodyPr>
          <a:lstStyle/>
          <a:p>
            <a:pPr defTabSz="457200"/>
            <a:r>
              <a:rPr lang="en-US" sz="4800" b="1" kern="1200" dirty="0" smtClean="0">
                <a:effectLst>
                  <a:glow rad="152400">
                    <a:schemeClr val="tx1"/>
                  </a:glow>
                </a:effectLst>
              </a:rPr>
              <a:t>I.  God </a:t>
            </a:r>
            <a:r>
              <a:rPr lang="en-US" sz="4800" b="1" kern="1200" dirty="0">
                <a:effectLst>
                  <a:glow rad="152400">
                    <a:schemeClr val="tx1"/>
                  </a:glow>
                </a:effectLst>
              </a:rPr>
              <a:t>alone is </a:t>
            </a:r>
            <a:r>
              <a:rPr lang="en-US" sz="4800" b="1" kern="1200" dirty="0">
                <a:solidFill>
                  <a:srgbClr val="FFFF00"/>
                </a:solidFill>
                <a:effectLst>
                  <a:glow rad="152400">
                    <a:schemeClr val="tx1"/>
                  </a:glow>
                </a:effectLst>
              </a:rPr>
              <a:t>holy</a:t>
            </a:r>
            <a:r>
              <a:rPr lang="en-US" sz="4800" b="1" kern="1200" dirty="0">
                <a:effectLst>
                  <a:glow rad="152400">
                    <a:schemeClr val="tx1"/>
                  </a:glow>
                </a:effectLst>
              </a:rPr>
              <a:t> (Rev. 15)</a:t>
            </a:r>
            <a:r>
              <a:rPr lang="en-US" sz="4800" b="1" kern="1200" dirty="0" smtClean="0">
                <a:effectLst>
                  <a:glow rad="152400">
                    <a:schemeClr val="tx1"/>
                  </a:glow>
                </a:effectLst>
              </a:rPr>
              <a:t>.</a:t>
            </a:r>
            <a:endParaRPr lang="en-US" sz="18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effectLst>
                  <a:glow rad="152400">
                    <a:schemeClr val="tx1"/>
                  </a:glow>
                </a:effectLst>
              </a:rPr>
              <a:t>Why </a:t>
            </a:r>
            <a:r>
              <a:rPr lang="en-US" sz="2800" b="1" i="1" dirty="0">
                <a:effectLst>
                  <a:glow rad="152400">
                    <a:schemeClr val="tx1"/>
                  </a:glow>
                </a:effectLst>
              </a:rPr>
              <a:t>does God have the </a:t>
            </a:r>
            <a:r>
              <a:rPr lang="en-US" sz="2800" b="1" i="1" dirty="0" smtClean="0">
                <a:effectLst>
                  <a:glow rad="152400">
                    <a:schemeClr val="tx1"/>
                  </a:glow>
                </a:effectLst>
              </a:rPr>
              <a:t>right to </a:t>
            </a:r>
            <a:r>
              <a:rPr lang="en-US" sz="2800" b="1" i="1" dirty="0">
                <a:effectLst>
                  <a:glow rad="152400">
                    <a:schemeClr val="tx1"/>
                  </a:glow>
                </a:effectLst>
              </a:rPr>
              <a:t>judge the </a:t>
            </a:r>
            <a:r>
              <a:rPr lang="en-US" sz="2800" b="1" i="1" dirty="0" smtClean="0">
                <a:effectLst>
                  <a:glow rad="152400">
                    <a:schemeClr val="tx1"/>
                  </a:glow>
                </a:effectLst>
              </a:rPr>
              <a:t>world?</a:t>
            </a:r>
            <a:endParaRPr lang="en-US" sz="2800" b="1" i="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967158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35000">
                <a:schemeClr val="tx2"/>
              </a:gs>
              <a:gs pos="100000">
                <a:srgbClr val="FF0000"/>
              </a:gs>
            </a:gsLst>
            <a:lin ang="5400000" scaled="0"/>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pic>
        <p:nvPicPr>
          <p:cNvPr id="2" name="Picture 1" descr="rev 16 Revelation-Revolution-PT2-slide-4_bowls-details.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70322"/>
            <a:ext cx="9156700" cy="659961"/>
          </a:xfrm>
          <a:prstGeom prst="rect">
            <a:avLst/>
          </a:prstGeom>
        </p:spPr>
      </p:pic>
      <p:sp>
        <p:nvSpPr>
          <p:cNvPr id="998401" name="Title 1"/>
          <p:cNvSpPr>
            <a:spLocks noGrp="1"/>
          </p:cNvSpPr>
          <p:nvPr>
            <p:ph type="title"/>
          </p:nvPr>
        </p:nvSpPr>
        <p:spPr>
          <a:xfrm>
            <a:off x="209221" y="972738"/>
            <a:ext cx="8586116" cy="817350"/>
          </a:xfrm>
        </p:spPr>
        <p:txBody>
          <a:bodyPr/>
          <a:lstStyle/>
          <a:p>
            <a:pPr marL="481013" indent="-481013" algn="l"/>
            <a:r>
              <a:rPr lang="en-US" sz="3200" b="1" dirty="0" smtClean="0">
                <a:effectLst>
                  <a:glow rad="101600">
                    <a:schemeClr val="tx1">
                      <a:alpha val="75000"/>
                    </a:schemeClr>
                  </a:glow>
                </a:effectLst>
                <a:latin typeface="Arial" charset="0"/>
                <a:ea typeface="ＭＳ Ｐゴシック" charset="0"/>
              </a:rPr>
              <a:t>II</a:t>
            </a:r>
            <a:r>
              <a:rPr lang="en-US" sz="3200" b="1" dirty="0">
                <a:effectLst>
                  <a:glow rad="101600">
                    <a:schemeClr val="tx1">
                      <a:alpha val="75000"/>
                    </a:schemeClr>
                  </a:glow>
                </a:effectLst>
                <a:latin typeface="Arial" charset="0"/>
                <a:ea typeface="ＭＳ Ｐゴシック" charset="0"/>
              </a:rPr>
              <a:t>. Christ will judge the earth through seven bowls before he </a:t>
            </a:r>
            <a:r>
              <a:rPr lang="en-US" sz="3200" b="1" dirty="0">
                <a:solidFill>
                  <a:srgbClr val="FFFF00"/>
                </a:solidFill>
                <a:effectLst>
                  <a:glow rad="101600">
                    <a:schemeClr val="tx1">
                      <a:alpha val="75000"/>
                    </a:schemeClr>
                  </a:glow>
                </a:effectLst>
                <a:latin typeface="Arial" charset="0"/>
                <a:ea typeface="ＭＳ Ｐゴシック" charset="0"/>
              </a:rPr>
              <a:t>returns</a:t>
            </a:r>
            <a:r>
              <a:rPr lang="en-US" sz="3200" b="1" dirty="0">
                <a:effectLst>
                  <a:glow rad="101600">
                    <a:schemeClr val="tx1">
                      <a:alpha val="75000"/>
                    </a:schemeClr>
                  </a:glow>
                </a:effectLst>
                <a:latin typeface="Arial" charset="0"/>
                <a:ea typeface="ＭＳ Ｐゴシック" charset="0"/>
              </a:rPr>
              <a:t> (Rev. 16). </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391</a:t>
            </a:r>
            <a:endParaRPr lang="en-US" dirty="0">
              <a:solidFill>
                <a:srgbClr val="FFFFFF"/>
              </a:solidFill>
              <a:latin typeface="Arial" charset="0"/>
              <a:cs typeface="Arial" charset="0"/>
            </a:endParaRPr>
          </a:p>
        </p:txBody>
      </p:sp>
      <p:sp>
        <p:nvSpPr>
          <p:cNvPr id="5" name="Title 1"/>
          <p:cNvSpPr txBox="1">
            <a:spLocks/>
          </p:cNvSpPr>
          <p:nvPr/>
        </p:nvSpPr>
        <p:spPr bwMode="auto">
          <a:xfrm>
            <a:off x="103548"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Sores afflict those who accepted the mark of the Beast (16:2)</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6" name="Title 1"/>
          <p:cNvSpPr txBox="1">
            <a:spLocks/>
          </p:cNvSpPr>
          <p:nvPr/>
        </p:nvSpPr>
        <p:spPr bwMode="auto">
          <a:xfrm>
            <a:off x="1350299" y="3189207"/>
            <a:ext cx="1306096"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Sea turns to blood; all sea creatures die (16:3)</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7" name="Title 1"/>
          <p:cNvSpPr txBox="1">
            <a:spLocks/>
          </p:cNvSpPr>
          <p:nvPr/>
        </p:nvSpPr>
        <p:spPr bwMode="auto">
          <a:xfrm>
            <a:off x="2699303"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Rivers turn to blood (16:4-7)</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8" name="Title 1"/>
          <p:cNvSpPr txBox="1">
            <a:spLocks/>
          </p:cNvSpPr>
          <p:nvPr/>
        </p:nvSpPr>
        <p:spPr bwMode="auto">
          <a:xfrm>
            <a:off x="3946054" y="3189207"/>
            <a:ext cx="1203843"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Mankind scorched by the sun, blasphemes God (16:8-9)</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9" name="Title 1"/>
          <p:cNvSpPr txBox="1">
            <a:spLocks/>
          </p:cNvSpPr>
          <p:nvPr/>
        </p:nvSpPr>
        <p:spPr bwMode="auto">
          <a:xfrm>
            <a:off x="5192805" y="3189207"/>
            <a:ext cx="1239949"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Beast</a:t>
            </a:r>
            <a:r>
              <a:rPr lang="fr-FR" sz="1800" b="1" dirty="0" smtClean="0">
                <a:solidFill>
                  <a:srgbClr val="FFFFFF"/>
                </a:solidFill>
                <a:effectLst>
                  <a:glow rad="101600">
                    <a:srgbClr val="000000">
                      <a:alpha val="75000"/>
                    </a:srgbClr>
                  </a:glow>
                </a:effectLst>
                <a:latin typeface="Arial" charset="0"/>
                <a:ea typeface="ＭＳ Ｐゴシック" charset="0"/>
              </a:rPr>
              <a:t>'</a:t>
            </a:r>
            <a:r>
              <a:rPr lang="en-US" sz="1800" b="1" dirty="0" smtClean="0">
                <a:solidFill>
                  <a:srgbClr val="FFFFFF"/>
                </a:solidFill>
                <a:effectLst>
                  <a:glow rad="101600">
                    <a:srgbClr val="000000">
                      <a:alpha val="75000"/>
                    </a:srgbClr>
                  </a:glow>
                </a:effectLst>
                <a:latin typeface="Arial" charset="0"/>
                <a:ea typeface="ＭＳ Ｐゴシック" charset="0"/>
              </a:rPr>
              <a:t>s seat of govern-</a:t>
            </a:r>
            <a:r>
              <a:rPr lang="en-US" sz="1800" b="1" dirty="0" err="1" smtClean="0">
                <a:solidFill>
                  <a:srgbClr val="FFFFFF"/>
                </a:solidFill>
                <a:effectLst>
                  <a:glow rad="101600">
                    <a:srgbClr val="000000">
                      <a:alpha val="75000"/>
                    </a:srgbClr>
                  </a:glow>
                </a:effectLst>
                <a:latin typeface="Arial" charset="0"/>
                <a:ea typeface="ＭＳ Ｐゴシック" charset="0"/>
              </a:rPr>
              <a:t>ment</a:t>
            </a:r>
            <a:r>
              <a:rPr lang="en-US" sz="1800" b="1" dirty="0" smtClean="0">
                <a:solidFill>
                  <a:srgbClr val="FFFFFF"/>
                </a:solidFill>
                <a:effectLst>
                  <a:glow rad="101600">
                    <a:srgbClr val="000000">
                      <a:alpha val="75000"/>
                    </a:srgbClr>
                  </a:glow>
                </a:effectLst>
                <a:latin typeface="Arial" charset="0"/>
                <a:ea typeface="ＭＳ Ｐゴシック" charset="0"/>
              </a:rPr>
              <a:t> is afflicted (16:10-11)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1" name="Title 1"/>
          <p:cNvSpPr txBox="1">
            <a:spLocks/>
          </p:cNvSpPr>
          <p:nvPr/>
        </p:nvSpPr>
        <p:spPr bwMode="auto">
          <a:xfrm>
            <a:off x="7844384" y="3189207"/>
            <a:ext cx="1299616" cy="245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earth is utterly shaken (16:17-21)</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0" name="Title 1"/>
          <p:cNvSpPr txBox="1">
            <a:spLocks/>
          </p:cNvSpPr>
          <p:nvPr/>
        </p:nvSpPr>
        <p:spPr bwMode="auto">
          <a:xfrm>
            <a:off x="6475662" y="3189207"/>
            <a:ext cx="1325814" cy="2702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The Euphrates is dried up; world armies gather to </a:t>
            </a:r>
            <a:r>
              <a:rPr lang="en-US" sz="1800" b="1" dirty="0" err="1" smtClean="0">
                <a:solidFill>
                  <a:srgbClr val="FFFFFF"/>
                </a:solidFill>
                <a:effectLst>
                  <a:glow rad="101600">
                    <a:srgbClr val="000000">
                      <a:alpha val="75000"/>
                    </a:srgbClr>
                  </a:glow>
                </a:effectLst>
                <a:latin typeface="Arial" charset="0"/>
                <a:ea typeface="ＭＳ Ｐゴシック" charset="0"/>
              </a:rPr>
              <a:t>Arma-geddon</a:t>
            </a:r>
            <a:r>
              <a:rPr lang="en-US" sz="1800" b="1" dirty="0" smtClean="0">
                <a:solidFill>
                  <a:srgbClr val="FFFFFF"/>
                </a:solidFill>
                <a:effectLst>
                  <a:glow rad="101600">
                    <a:srgbClr val="000000">
                      <a:alpha val="75000"/>
                    </a:srgbClr>
                  </a:glow>
                </a:effectLst>
                <a:latin typeface="Arial" charset="0"/>
                <a:ea typeface="ＭＳ Ｐゴシック" charset="0"/>
              </a:rPr>
              <a:t> (16:12-16)</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2" name="Title 1"/>
          <p:cNvSpPr txBox="1">
            <a:spLocks/>
          </p:cNvSpPr>
          <p:nvPr/>
        </p:nvSpPr>
        <p:spPr bwMode="auto">
          <a:xfrm>
            <a:off x="103548" y="2118337"/>
            <a:ext cx="1203843" cy="364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1st</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3" name="Title 1"/>
          <p:cNvSpPr txBox="1">
            <a:spLocks/>
          </p:cNvSpPr>
          <p:nvPr/>
        </p:nvSpPr>
        <p:spPr bwMode="auto">
          <a:xfrm>
            <a:off x="1350299" y="2118337"/>
            <a:ext cx="1306096" cy="3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2nd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4" name="Title 1"/>
          <p:cNvSpPr txBox="1">
            <a:spLocks/>
          </p:cNvSpPr>
          <p:nvPr/>
        </p:nvSpPr>
        <p:spPr bwMode="auto">
          <a:xfrm>
            <a:off x="2699303" y="2118337"/>
            <a:ext cx="1203843" cy="35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3rd</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5" name="Title 1"/>
          <p:cNvSpPr txBox="1">
            <a:spLocks/>
          </p:cNvSpPr>
          <p:nvPr/>
        </p:nvSpPr>
        <p:spPr bwMode="auto">
          <a:xfrm>
            <a:off x="3946054" y="2118337"/>
            <a:ext cx="1203843" cy="40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4th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6" name="Title 1"/>
          <p:cNvSpPr txBox="1">
            <a:spLocks/>
          </p:cNvSpPr>
          <p:nvPr/>
        </p:nvSpPr>
        <p:spPr bwMode="auto">
          <a:xfrm>
            <a:off x="5192805" y="2118337"/>
            <a:ext cx="1239949" cy="42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5th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7" name="Title 1"/>
          <p:cNvSpPr txBox="1">
            <a:spLocks/>
          </p:cNvSpPr>
          <p:nvPr/>
        </p:nvSpPr>
        <p:spPr bwMode="auto">
          <a:xfrm>
            <a:off x="7844384" y="2118337"/>
            <a:ext cx="1299616" cy="4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7th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18" name="Title 1"/>
          <p:cNvSpPr txBox="1">
            <a:spLocks/>
          </p:cNvSpPr>
          <p:nvPr/>
        </p:nvSpPr>
        <p:spPr bwMode="auto">
          <a:xfrm>
            <a:off x="6475662" y="2118337"/>
            <a:ext cx="1325814" cy="41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1800" b="1" dirty="0" smtClean="0">
                <a:solidFill>
                  <a:srgbClr val="FFFFFF"/>
                </a:solidFill>
                <a:effectLst>
                  <a:glow rad="101600">
                    <a:srgbClr val="000000">
                      <a:alpha val="75000"/>
                    </a:srgbClr>
                  </a:glow>
                </a:effectLst>
                <a:latin typeface="Arial" charset="0"/>
                <a:ea typeface="ＭＳ Ｐゴシック" charset="0"/>
              </a:rPr>
              <a:t>6th</a:t>
            </a:r>
            <a:endParaRPr lang="en-US" sz="1600" b="1" dirty="0">
              <a:solidFill>
                <a:srgbClr val="FFFFFF"/>
              </a:solidFill>
              <a:effectLst>
                <a:glow rad="101600">
                  <a:srgbClr val="000000">
                    <a:alpha val="75000"/>
                  </a:srgbClr>
                </a:glow>
              </a:effectLst>
              <a:latin typeface="Arial" charset="0"/>
              <a:ea typeface="ＭＳ Ｐゴシック" charset="0"/>
            </a:endParaRPr>
          </a:p>
        </p:txBody>
      </p:sp>
      <p:sp>
        <p:nvSpPr>
          <p:cNvPr id="20"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2800" b="1" i="1" dirty="0" smtClean="0">
                <a:effectLst>
                  <a:glow rad="152400">
                    <a:schemeClr val="tx1"/>
                  </a:glow>
                </a:effectLst>
              </a:rPr>
              <a:t>How will God judge </a:t>
            </a:r>
            <a:r>
              <a:rPr lang="en-US" sz="2800" b="1" i="1" dirty="0">
                <a:effectLst>
                  <a:glow rad="152400">
                    <a:schemeClr val="tx1"/>
                  </a:glow>
                </a:effectLst>
              </a:rPr>
              <a:t>the </a:t>
            </a:r>
            <a:r>
              <a:rPr lang="en-US" sz="2800" b="1" i="1" dirty="0" smtClean="0">
                <a:effectLst>
                  <a:glow rad="152400">
                    <a:schemeClr val="tx1"/>
                  </a:glow>
                </a:effectLst>
              </a:rPr>
              <a:t>world?</a:t>
            </a:r>
            <a:endParaRPr lang="en-US" sz="2800" b="1" i="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42014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22 Seven Bowl Plagu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6513" y="-1"/>
            <a:ext cx="9180513" cy="684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Callout 1"/>
          <p:cNvSpPr/>
          <p:nvPr/>
        </p:nvSpPr>
        <p:spPr bwMode="auto">
          <a:xfrm>
            <a:off x="1380924" y="1035635"/>
            <a:ext cx="7077241" cy="4832964"/>
          </a:xfrm>
          <a:prstGeom prst="cloudCallout">
            <a:avLst>
              <a:gd name="adj1" fmla="val -59923"/>
              <a:gd name="adj2" fmla="val 6857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325072" y="1028552"/>
            <a:ext cx="5033619" cy="4253501"/>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sz="4000" b="1" kern="1200" dirty="0">
                <a:effectLst>
                  <a:glow rad="241300">
                    <a:schemeClr val="tx1">
                      <a:alpha val="75000"/>
                    </a:schemeClr>
                  </a:glow>
                </a:effectLst>
                <a:latin typeface="Arial" charset="0"/>
                <a:ea typeface="ＭＳ Ｐゴシック" charset="0"/>
                <a:cs typeface="ＭＳ Ｐゴシック" charset="0"/>
              </a:rPr>
              <a:t>Do you acknowledge </a:t>
            </a:r>
            <a:r>
              <a:rPr lang="en-US" sz="4000" b="1" kern="1200" dirty="0">
                <a:solidFill>
                  <a:srgbClr val="FFFF00"/>
                </a:solidFill>
                <a:effectLst>
                  <a:glow rad="241300">
                    <a:schemeClr val="tx1">
                      <a:alpha val="75000"/>
                    </a:schemeClr>
                  </a:glow>
                </a:effectLst>
                <a:latin typeface="Arial" charset="0"/>
                <a:ea typeface="ＭＳ Ｐゴシック" charset="0"/>
                <a:cs typeface="ＭＳ Ｐゴシック" charset="0"/>
              </a:rPr>
              <a:t>Christ’s authority over this world </a:t>
            </a:r>
            <a:r>
              <a:rPr lang="en-US" sz="4000" b="1" kern="1200" dirty="0">
                <a:effectLst>
                  <a:glow rad="241300">
                    <a:schemeClr val="tx1">
                      <a:alpha val="75000"/>
                    </a:schemeClr>
                  </a:glow>
                </a:effectLst>
                <a:latin typeface="Arial" charset="0"/>
                <a:ea typeface="ＭＳ Ｐゴシック" charset="0"/>
                <a:cs typeface="ＭＳ Ｐゴシック" charset="0"/>
              </a:rPr>
              <a:t>in the </a:t>
            </a:r>
            <a:r>
              <a:rPr lang="en-US" sz="4000" b="1" kern="1200" dirty="0" smtClean="0">
                <a:effectLst>
                  <a:glow rad="241300">
                    <a:schemeClr val="tx1">
                      <a:alpha val="75000"/>
                    </a:schemeClr>
                  </a:glow>
                </a:effectLst>
                <a:latin typeface="Arial" charset="0"/>
                <a:ea typeface="ＭＳ Ｐゴシック" charset="0"/>
                <a:cs typeface="ＭＳ Ｐゴシック" charset="0"/>
              </a:rPr>
              <a:t>future?</a:t>
            </a:r>
            <a:endParaRPr lang="en-US" sz="4000" b="1" kern="1200" dirty="0">
              <a:effectLst>
                <a:glow rad="241300">
                  <a:schemeClr val="tx1">
                    <a:alpha val="75000"/>
                  </a:schemeClr>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4095993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bwMode="auto">
          <a:xfrm>
            <a:off x="1380924" y="1035635"/>
            <a:ext cx="7077241" cy="4832964"/>
          </a:xfrm>
          <a:prstGeom prst="cloudCallout">
            <a:avLst>
              <a:gd name="adj1" fmla="val -59923"/>
              <a:gd name="adj2" fmla="val 68579"/>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5586" name="Rectangle 2"/>
          <p:cNvSpPr>
            <a:spLocks noGrp="1" noChangeArrowheads="1"/>
          </p:cNvSpPr>
          <p:nvPr>
            <p:ph type="title"/>
          </p:nvPr>
        </p:nvSpPr>
        <p:spPr>
          <a:xfrm>
            <a:off x="2325072" y="1028552"/>
            <a:ext cx="5033619" cy="4253501"/>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en-US" sz="4000" b="1" kern="1200" dirty="0">
                <a:effectLst>
                  <a:glow rad="241300">
                    <a:schemeClr val="tx1">
                      <a:alpha val="75000"/>
                    </a:schemeClr>
                  </a:glow>
                </a:effectLst>
                <a:latin typeface="Arial" charset="0"/>
                <a:ea typeface="ＭＳ Ｐゴシック" charset="0"/>
                <a:cs typeface="ＭＳ Ｐゴシック" charset="0"/>
              </a:rPr>
              <a:t>Do you acknowledge </a:t>
            </a:r>
            <a:r>
              <a:rPr lang="en-US" sz="4000" b="1" kern="1200" dirty="0">
                <a:solidFill>
                  <a:srgbClr val="FFFF00"/>
                </a:solidFill>
                <a:effectLst>
                  <a:glow rad="241300">
                    <a:schemeClr val="tx1">
                      <a:alpha val="75000"/>
                    </a:schemeClr>
                  </a:glow>
                </a:effectLst>
                <a:latin typeface="Arial" charset="0"/>
                <a:ea typeface="ＭＳ Ｐゴシック" charset="0"/>
                <a:cs typeface="ＭＳ Ｐゴシック" charset="0"/>
              </a:rPr>
              <a:t>Christ’s authority over </a:t>
            </a:r>
            <a:r>
              <a:rPr lang="en-US" sz="4000" b="1" kern="1200" dirty="0" smtClean="0">
                <a:solidFill>
                  <a:srgbClr val="FFFF00"/>
                </a:solidFill>
                <a:effectLst>
                  <a:glow rad="241300">
                    <a:schemeClr val="tx1">
                      <a:alpha val="75000"/>
                    </a:schemeClr>
                  </a:glow>
                </a:effectLst>
                <a:latin typeface="Arial" charset="0"/>
                <a:ea typeface="ＭＳ Ｐゴシック" charset="0"/>
                <a:cs typeface="ＭＳ Ｐゴシック" charset="0"/>
              </a:rPr>
              <a:t>your own life </a:t>
            </a:r>
            <a:r>
              <a:rPr lang="en-US" sz="4000" b="1" kern="1200" dirty="0" smtClean="0">
                <a:effectLst>
                  <a:glow rad="241300">
                    <a:schemeClr val="tx1">
                      <a:alpha val="75000"/>
                    </a:schemeClr>
                  </a:glow>
                </a:effectLst>
                <a:latin typeface="Arial" charset="0"/>
                <a:ea typeface="ＭＳ Ｐゴシック" charset="0"/>
                <a:cs typeface="ＭＳ Ｐゴシック" charset="0"/>
              </a:rPr>
              <a:t>right now?</a:t>
            </a:r>
            <a:endParaRPr lang="en-US" sz="4000" b="1" kern="1200" dirty="0">
              <a:effectLst>
                <a:glow rad="241300">
                  <a:schemeClr val="tx1">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1071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0918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en-US" sz="9600" b="1" dirty="0" smtClean="0">
                <a:effectLst>
                  <a:glow rad="165100">
                    <a:schemeClr val="tx1"/>
                  </a:glow>
                </a:effectLst>
                <a:latin typeface="Arial" charset="0"/>
                <a:cs typeface="+mj-cs"/>
              </a:rPr>
              <a:t>Jesus Wins!</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600" b="1" i="1" dirty="0" smtClean="0">
                <a:effectLst>
                  <a:glow rad="165100">
                    <a:srgbClr val="000000"/>
                  </a:glow>
                </a:effectLst>
                <a:latin typeface="Arial" charset="0"/>
                <a:cs typeface="Geneva"/>
              </a:rPr>
              <a:t>Series on Revelation</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031106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99" y="850900"/>
            <a:ext cx="9127067" cy="6845300"/>
          </a:xfrm>
          <a:prstGeom prst="rect">
            <a:avLst/>
          </a:prstGeom>
        </p:spPr>
      </p:pic>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139700" y="1409701"/>
            <a:ext cx="8831263" cy="92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52400">
                    <a:schemeClr val="tx1"/>
                  </a:glow>
                </a:effectLst>
              </a:rPr>
              <a:t>Where's Ham, Shem &amp; Japheth?</a:t>
            </a:r>
            <a:endParaRPr lang="en-US" sz="4000" b="1" dirty="0">
              <a:effectLst>
                <a:glow rad="152400">
                  <a:schemeClr val="tx1"/>
                </a:glow>
              </a:effectLst>
              <a:latin typeface="Times New Roman"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82151"/>
            <a:ext cx="6714398" cy="4975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
        <p:nvSpPr>
          <p:cNvPr id="7" name="Rectangle 1026"/>
          <p:cNvSpPr txBox="1">
            <a:spLocks noChangeArrowheads="1"/>
          </p:cNvSpPr>
          <p:nvPr/>
        </p:nvSpPr>
        <p:spPr bwMode="auto">
          <a:xfrm>
            <a:off x="4062084" y="2114010"/>
            <a:ext cx="4970463" cy="21808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52400">
                    <a:schemeClr val="tx1"/>
                  </a:glow>
                </a:effectLst>
              </a:rPr>
              <a:t>Methuselah the "witch doctor"</a:t>
            </a:r>
            <a:endParaRPr lang="en-US" sz="4000" b="1" dirty="0">
              <a:effectLst>
                <a:glow rad="1524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1"/>
            <a:ext cx="9144000" cy="1231900"/>
          </a:xfrm>
          <a:effectLst>
            <a:outerShdw blurRad="63500" dist="35921" dir="2700000" algn="ctr" rotWithShape="0">
              <a:schemeClr val="tx2">
                <a:alpha val="74998"/>
              </a:schemeClr>
            </a:outerShdw>
          </a:effectLst>
        </p:spPr>
        <p:txBody>
          <a:bodyPr/>
          <a:lstStyle/>
          <a:p>
            <a:pPr>
              <a:defRPr/>
            </a:pPr>
            <a:r>
              <a:rPr lang="en-US" b="1" dirty="0" smtClean="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52400">
                    <a:schemeClr val="tx1"/>
                  </a:glow>
                </a:effectLst>
              </a:rPr>
              <a:t>Shadowed</a:t>
            </a:r>
            <a:endParaRPr lang="en-US" sz="2800" b="1" dirty="0">
              <a:effectLst>
                <a:glow rad="1524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523999"/>
            <a:ext cx="9144000" cy="51435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39768" y="192181"/>
            <a:ext cx="4007548" cy="1286789"/>
          </a:xfrm>
          <a:prstGeom prst="rect">
            <a:avLst/>
          </a:prstGeom>
        </p:spPr>
      </p:pic>
    </p:spTree>
    <p:extLst>
      <p:ext uri="{BB962C8B-B14F-4D97-AF65-F5344CB8AC3E}">
        <p14:creationId xmlns:p14="http://schemas.microsoft.com/office/powerpoint/2010/main" val="47317634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5080</TotalTime>
  <Words>4002</Words>
  <Application>Microsoft Macintosh PowerPoint</Application>
  <PresentationFormat>On-screen Show (4:3)</PresentationFormat>
  <Paragraphs>341</Paragraphs>
  <Slides>68</Slides>
  <Notes>43</Notes>
  <HiddenSlides>0</HiddenSlides>
  <MMClips>0</MMClips>
  <ScaleCrop>false</ScaleCrop>
  <HeadingPairs>
    <vt:vector size="4" baseType="variant">
      <vt:variant>
        <vt:lpstr>Theme</vt:lpstr>
      </vt:variant>
      <vt:variant>
        <vt:i4>6</vt:i4>
      </vt:variant>
      <vt:variant>
        <vt:lpstr>Slide Titles</vt:lpstr>
      </vt:variant>
      <vt:variant>
        <vt:i4>68</vt:i4>
      </vt:variant>
    </vt:vector>
  </HeadingPairs>
  <TitlesOfParts>
    <vt:vector size="74" baseType="lpstr">
      <vt:lpstr>21_Blank Presentation</vt:lpstr>
      <vt:lpstr>預設簡報設計</vt:lpstr>
      <vt:lpstr>10_Blank Presentation</vt:lpstr>
      <vt:lpstr>1_Crumple</vt:lpstr>
      <vt:lpstr>Blank Presentation</vt:lpstr>
      <vt:lpstr>Light Fountain</vt:lpstr>
      <vt:lpstr>The Final Wrath</vt:lpstr>
      <vt:lpstr>What right does God have to judge?</vt:lpstr>
      <vt:lpstr>Noah</vt:lpstr>
      <vt:lpstr>Noah</vt:lpstr>
      <vt:lpstr>Noah</vt:lpstr>
      <vt:lpstr>Noah</vt:lpstr>
      <vt:lpstr>Noah</vt:lpstr>
      <vt:lpstr>Noah</vt:lpstr>
      <vt:lpstr>Noah</vt:lpstr>
      <vt:lpstr>Atheist Producer Darren Aronofsky</vt:lpstr>
      <vt:lpstr>Ray Comfort's "Noah"</vt:lpstr>
      <vt:lpstr>Does God have the right to judge the world?</vt:lpstr>
      <vt:lpstr>Content of the Judgments</vt:lpstr>
      <vt:lpstr>Does God have the right to judge the world?</vt:lpstr>
      <vt:lpstr>I.  God alone is holy (Rev. 15).</vt:lpstr>
      <vt:lpstr>Is God an arbitrary judge?</vt:lpstr>
      <vt:lpstr>The Reality:</vt:lpstr>
      <vt:lpstr>"Then I saw in heaven another marvelous event of great significance. Seven angels were holding the seven last plagues, which would bring God’s wrath to completion" (15:1 NLT).</vt:lpstr>
      <vt:lpstr>Tribulation Saints (15:2)</vt:lpstr>
      <vt:lpstr>"And they were singing the song of Moses,  the servant of God, and the song of the Lamb:  'Great and marvelous are your works,     O Lord God, the Almighty.    Just and true are your ways,     O King of the nations.  4Who will not fear you, Lord,     and glorify your name?     For you alone are holy.    All nations will come and worship before you,     for your righteous deeds have been revealed'" (15:3-4 NLT).</vt:lpstr>
      <vt:lpstr>"Then I looked and saw that the Temple in heaven, God's Tabernacle, was thrown wide open"  (15:5 NLT).</vt:lpstr>
      <vt:lpstr>"The seven angels who were holding the seven plagues came out of the Temple. They were clothed in spotless white linen with gold sashes across their chests"  (15:6 NLT).</vt:lpstr>
      <vt:lpstr>"Then one of the four living beings handed each of the seven angels a gold bowl filled with the wrath of God, who lives forever and ever" (15:7 NLT).</vt:lpstr>
      <vt:lpstr>"The Temple was filled with smoke from God's glory and power. No one could enter the Temple until the seven angels had completed pouring out the seven plagues"  (15:8 NLT).</vt:lpstr>
      <vt:lpstr>I.  God alone is holy (Rev. 15).</vt:lpstr>
      <vt:lpstr>II. Christ will judge the earth through seven bowls before he returns (Rev. 16). </vt:lpstr>
      <vt:lpstr>"Then I heard a mighty voice from the Temple say to the seven angels, 'Go your ways and pour out on the earth the seven bowls containing God’s wrath'" (16:1 NLT).</vt:lpstr>
      <vt:lpstr>Christ Among the Lamp Stands (1:12-16)</vt:lpstr>
      <vt:lpstr>"…voice of many waters"  (1:15)</vt:lpstr>
      <vt:lpstr>"Then I saw another mighty angel coming down from heaven, surrounded by a cloud, with a rainbow over his head. His face shone like the sun, and his feet were like pillars of fire"  (10:1 NLT)</vt:lpstr>
      <vt:lpstr>"And in his hand was a small scroll that had been opened. He stood with his right foot on the sea and his left foot on the land.  3And he gave a great shout like the roar of a lion. And when he shouted, the seven thunders answered"  (10:2-3 NLT).</vt:lpstr>
      <vt:lpstr>Discerning the Trumpets &amp; Bowls</vt:lpstr>
      <vt:lpstr>Beale, 808, on Trumpets &amp; Bowls</vt:lpstr>
      <vt:lpstr>Same Type of Judgment  in the Same Order</vt:lpstr>
      <vt:lpstr>Bowl Judgments (Rev. 16)</vt:lpstr>
      <vt:lpstr>Bowl #1 (16:2)</vt:lpstr>
      <vt:lpstr>Bowl Judgments (Rev. 16)</vt:lpstr>
      <vt:lpstr>Bowl #2 (16:3)</vt:lpstr>
      <vt:lpstr>Bowl Judgments (Rev. 16)</vt:lpstr>
      <vt:lpstr>Bowl #3: All Fresh Water Turns to Blood (16:4-7)</vt:lpstr>
      <vt:lpstr>Bowl #3: Praise of God's Justice (16:5-7)</vt:lpstr>
      <vt:lpstr>Bowl #3: Praise of God's Justice (16:5-7)</vt:lpstr>
      <vt:lpstr>Bowl Judgments (Rev. 16)</vt:lpstr>
      <vt:lpstr>Bowl #4: The Sun Burns Men (16:8-9)</vt:lpstr>
      <vt:lpstr>Bowl Judgments (Rev. 16)</vt:lpstr>
      <vt:lpstr>Bowl #5: Darkness (16:10-11)</vt:lpstr>
      <vt:lpstr>Bowl Judgments (Rev. 16)</vt:lpstr>
      <vt:lpstr>The Dried Euphrates (Bowl #6)</vt:lpstr>
      <vt:lpstr>Who are the Kings of the East?</vt:lpstr>
      <vt:lpstr>Who are the Kings of the East?</vt:lpstr>
      <vt:lpstr>Beasts of Rev. 13</vt:lpstr>
      <vt:lpstr>"And I saw three evil spirits that looked like frogs leap from the mouths of the dragon, the beast, and the false prophet.  14They are demonic spirits who work miracles and go out to all the rulers of the world to gather them for battle against the Lord on that great judgment day of God the Almighty"  (16:13-14 NLT).</vt:lpstr>
      <vt:lpstr>Bowl #6: Warning from Christ (16:15)</vt:lpstr>
      <vt:lpstr>The Campaign of Armageddon (16:16 NLT)</vt:lpstr>
      <vt:lpstr>Bowl Judgments (Rev. 16)</vt:lpstr>
      <vt:lpstr>Bowl #7: The Final Judgment (16:17)</vt:lpstr>
      <vt:lpstr>Bowl #7  (Rev. 16:18-19a NLT)</vt:lpstr>
      <vt:lpstr>Bowl #7  (Rev. 16:19b-20 NLT)</vt:lpstr>
      <vt:lpstr>75-125 Pound Hailstones</vt:lpstr>
      <vt:lpstr>Why does God have the right to judge the world?</vt:lpstr>
      <vt:lpstr>Main Idea</vt:lpstr>
      <vt:lpstr>I.  God alone is holy (Rev. 15).</vt:lpstr>
      <vt:lpstr>II. Christ will judge the earth through seven bowls before he returns (Rev. 16). </vt:lpstr>
      <vt:lpstr>Do you acknowledge Christ’s authority over this world in the future?</vt:lpstr>
      <vt:lpstr>Do you acknowledge Christ’s authority over your own life right now?</vt:lpstr>
      <vt:lpstr>PowerPoint Presentation</vt:lpstr>
      <vt:lpstr>Jesus Wins!</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91</cp:revision>
  <dcterms:created xsi:type="dcterms:W3CDTF">2012-06-24T13:42:45Z</dcterms:created>
  <dcterms:modified xsi:type="dcterms:W3CDTF">2017-06-09T01:51:55Z</dcterms:modified>
</cp:coreProperties>
</file>